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64" r:id="rId3"/>
    <p:sldId id="261" r:id="rId4"/>
    <p:sldId id="265" r:id="rId5"/>
    <p:sldId id="266" r:id="rId6"/>
    <p:sldId id="267" r:id="rId7"/>
    <p:sldId id="268" r:id="rId8"/>
    <p:sldId id="270" r:id="rId9"/>
    <p:sldId id="269" r:id="rId10"/>
    <p:sldId id="271" r:id="rId11"/>
    <p:sldId id="259" r:id="rId12"/>
    <p:sldId id="273" r:id="rId13"/>
    <p:sldId id="274" r:id="rId14"/>
    <p:sldId id="275" r:id="rId15"/>
    <p:sldId id="25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Carruthers" initials="TC" lastIdx="1" clrIdx="0">
    <p:extLst>
      <p:ext uri="{19B8F6BF-5375-455C-9EA6-DF929625EA0E}">
        <p15:presenceInfo xmlns:p15="http://schemas.microsoft.com/office/powerpoint/2012/main" userId="ef571e4d31671f2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0" autoAdjust="0"/>
    <p:restoredTop sz="84837" autoAdjust="0"/>
  </p:normalViewPr>
  <p:slideViewPr>
    <p:cSldViewPr snapToGrid="0">
      <p:cViewPr varScale="1">
        <p:scale>
          <a:sx n="82" d="100"/>
          <a:sy n="82" d="100"/>
        </p:scale>
        <p:origin x="571"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jp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510727-52B2-4166-BB91-17C526F6C300}" type="datetimeFigureOut">
              <a:rPr lang="en-CA" smtClean="0"/>
              <a:t>2024-06-03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B6C7B0-94E8-4506-80F1-3A902234F4B2}" type="slidenum">
              <a:rPr lang="en-CA" smtClean="0"/>
              <a:t>‹#›</a:t>
            </a:fld>
            <a:endParaRPr lang="en-CA"/>
          </a:p>
        </p:txBody>
      </p:sp>
    </p:spTree>
    <p:extLst>
      <p:ext uri="{BB962C8B-B14F-4D97-AF65-F5344CB8AC3E}">
        <p14:creationId xmlns:p14="http://schemas.microsoft.com/office/powerpoint/2010/main" val="3668753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9BB6C7B0-94E8-4506-80F1-3A902234F4B2}" type="slidenum">
              <a:rPr lang="en-CA" smtClean="0"/>
              <a:t>3</a:t>
            </a:fld>
            <a:endParaRPr lang="en-CA"/>
          </a:p>
        </p:txBody>
      </p:sp>
    </p:spTree>
    <p:extLst>
      <p:ext uri="{BB962C8B-B14F-4D97-AF65-F5344CB8AC3E}">
        <p14:creationId xmlns:p14="http://schemas.microsoft.com/office/powerpoint/2010/main" val="1702469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9BB6C7B0-94E8-4506-80F1-3A902234F4B2}" type="slidenum">
              <a:rPr lang="en-CA" smtClean="0"/>
              <a:t>4</a:t>
            </a:fld>
            <a:endParaRPr lang="en-CA"/>
          </a:p>
        </p:txBody>
      </p:sp>
    </p:spTree>
    <p:extLst>
      <p:ext uri="{BB962C8B-B14F-4D97-AF65-F5344CB8AC3E}">
        <p14:creationId xmlns:p14="http://schemas.microsoft.com/office/powerpoint/2010/main" val="14878207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9BB6C7B0-94E8-4506-80F1-3A902234F4B2}" type="slidenum">
              <a:rPr lang="en-CA" smtClean="0"/>
              <a:t>5</a:t>
            </a:fld>
            <a:endParaRPr lang="en-CA"/>
          </a:p>
        </p:txBody>
      </p:sp>
    </p:spTree>
    <p:extLst>
      <p:ext uri="{BB962C8B-B14F-4D97-AF65-F5344CB8AC3E}">
        <p14:creationId xmlns:p14="http://schemas.microsoft.com/office/powerpoint/2010/main" val="921983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9BB6C7B0-94E8-4506-80F1-3A902234F4B2}" type="slidenum">
              <a:rPr lang="en-CA" smtClean="0"/>
              <a:t>6</a:t>
            </a:fld>
            <a:endParaRPr lang="en-CA"/>
          </a:p>
        </p:txBody>
      </p:sp>
    </p:spTree>
    <p:extLst>
      <p:ext uri="{BB962C8B-B14F-4D97-AF65-F5344CB8AC3E}">
        <p14:creationId xmlns:p14="http://schemas.microsoft.com/office/powerpoint/2010/main" val="4054377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9BB6C7B0-94E8-4506-80F1-3A902234F4B2}" type="slidenum">
              <a:rPr lang="en-CA" smtClean="0"/>
              <a:t>15</a:t>
            </a:fld>
            <a:endParaRPr lang="en-CA"/>
          </a:p>
        </p:txBody>
      </p:sp>
    </p:spTree>
    <p:extLst>
      <p:ext uri="{BB962C8B-B14F-4D97-AF65-F5344CB8AC3E}">
        <p14:creationId xmlns:p14="http://schemas.microsoft.com/office/powerpoint/2010/main" val="2786540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D7124-73E8-2E32-0666-0E02AA131E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5A2B9896-0FA9-1E9E-4609-3A115B6ADE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6C00873C-D1CB-7305-373B-F4615D3552E5}"/>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5" name="Footer Placeholder 4">
            <a:extLst>
              <a:ext uri="{FF2B5EF4-FFF2-40B4-BE49-F238E27FC236}">
                <a16:creationId xmlns:a16="http://schemas.microsoft.com/office/drawing/2014/main" id="{1652E2D4-4B04-1633-5418-1A0642979B9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6B2C448-8079-393A-4022-B21117596DAD}"/>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3539030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FB7BF-CF9E-1F09-EC71-B4BC84A0F9BD}"/>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412AB65-A7F0-EEEB-A2E4-713BEA7BD1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D1A0ECA-DC02-FD23-B8CE-F0987BDEF5EA}"/>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5" name="Footer Placeholder 4">
            <a:extLst>
              <a:ext uri="{FF2B5EF4-FFF2-40B4-BE49-F238E27FC236}">
                <a16:creationId xmlns:a16="http://schemas.microsoft.com/office/drawing/2014/main" id="{5CF4D5AA-5E89-D983-01C0-464655343FA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02C6CB6-2A5B-ACC0-C736-97647797290C}"/>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3754204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006D94-A76A-4A2C-D74D-505AFBCD85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AFAA8C4D-E3F9-BE0F-7D0C-232EE32C31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0CB898E-31BB-CD03-C19E-820727D7749B}"/>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5" name="Footer Placeholder 4">
            <a:extLst>
              <a:ext uri="{FF2B5EF4-FFF2-40B4-BE49-F238E27FC236}">
                <a16:creationId xmlns:a16="http://schemas.microsoft.com/office/drawing/2014/main" id="{5B56CEAD-F05F-00E7-87B9-726EE9456B5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0D729EF-8C93-E5D0-ED9D-EB453D6C7452}"/>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2319406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EC329-AC7D-56B1-5034-6CF0278AE38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023791B3-528B-EFB2-55DE-A6CB299F8D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19E63BD-D6DF-1C05-4F25-29C3568E9D8C}"/>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5" name="Footer Placeholder 4">
            <a:extLst>
              <a:ext uri="{FF2B5EF4-FFF2-40B4-BE49-F238E27FC236}">
                <a16:creationId xmlns:a16="http://schemas.microsoft.com/office/drawing/2014/main" id="{E81E6DC1-8C9D-9DF8-D9C0-0D2162F7828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21072FA-EB90-4906-C06D-4DE756F6766E}"/>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369971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8A8F5-FD12-2D62-221C-7B30AF98EC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147325E-DE2C-C274-986F-FB2CBDA579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2AF46D-D051-B8B0-3CC7-C07A964DE3C4}"/>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5" name="Footer Placeholder 4">
            <a:extLst>
              <a:ext uri="{FF2B5EF4-FFF2-40B4-BE49-F238E27FC236}">
                <a16:creationId xmlns:a16="http://schemas.microsoft.com/office/drawing/2014/main" id="{67FAACB9-6EE6-994F-9E9A-3A9F2604A1A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AED8FF4-E8A1-62D2-9E38-AFE7027CD80F}"/>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4082265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BA999-C355-51F9-D1CF-6B411E780C42}"/>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8E5507F-9903-E40B-383A-160F9D6AB5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64483723-F229-C554-6C87-E08C62182B7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4022A58-0C44-39AB-A581-844A546DE842}"/>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6" name="Footer Placeholder 5">
            <a:extLst>
              <a:ext uri="{FF2B5EF4-FFF2-40B4-BE49-F238E27FC236}">
                <a16:creationId xmlns:a16="http://schemas.microsoft.com/office/drawing/2014/main" id="{E1DA1DEA-D1F7-AAC8-1CDC-E711A69BF36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E59F819-75B5-9503-FDF3-B5B5660EAE3E}"/>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2217793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F4862-F047-36CE-88F4-F9F3753A2954}"/>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B216D6D-9E94-3130-7609-DB4E6EF11D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719B6F-ABA7-11A9-D7AB-B8F36F757E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E877A078-2ED6-A82E-657D-A0638879ED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61B523-8B5E-EE7C-823A-D4B66022AF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5095C1AD-3227-96CB-CFBF-4DB6D0149734}"/>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8" name="Footer Placeholder 7">
            <a:extLst>
              <a:ext uri="{FF2B5EF4-FFF2-40B4-BE49-F238E27FC236}">
                <a16:creationId xmlns:a16="http://schemas.microsoft.com/office/drawing/2014/main" id="{12537220-A3F4-FF78-2F84-A44073F49D20}"/>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F34FDF2C-8A81-B08F-7ECE-C31784EB9F16}"/>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1407875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D3B4B-0831-5992-794B-5235866E76EA}"/>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F6D2F6FD-A7DB-76BE-080D-F7A573006AC2}"/>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4" name="Footer Placeholder 3">
            <a:extLst>
              <a:ext uri="{FF2B5EF4-FFF2-40B4-BE49-F238E27FC236}">
                <a16:creationId xmlns:a16="http://schemas.microsoft.com/office/drawing/2014/main" id="{BA621891-2331-1A81-C33F-A27BA1005250}"/>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766D03FB-EFCC-C2A7-17A6-6BAFDF606366}"/>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3574622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D58C5A-5B51-5674-D91B-5B89866174EB}"/>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3" name="Footer Placeholder 2">
            <a:extLst>
              <a:ext uri="{FF2B5EF4-FFF2-40B4-BE49-F238E27FC236}">
                <a16:creationId xmlns:a16="http://schemas.microsoft.com/office/drawing/2014/main" id="{D6A0FE14-430C-5680-4710-C20A0185909A}"/>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1FC5D699-87FC-A176-2741-727AE8D370BA}"/>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4085579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16B0F-8A83-8375-E5C3-5C207AD346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6A41304-9FDE-2358-43B4-9BDD1397E8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54FAF1A-5965-D925-B234-E28EDDF559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561431-738B-663D-5BC1-CF183B4690E2}"/>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6" name="Footer Placeholder 5">
            <a:extLst>
              <a:ext uri="{FF2B5EF4-FFF2-40B4-BE49-F238E27FC236}">
                <a16:creationId xmlns:a16="http://schemas.microsoft.com/office/drawing/2014/main" id="{B2F65BEB-E954-ECC8-1A62-818E0F9403A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CA703D8-C970-D9EC-DDFA-02A423CA296F}"/>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2409135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9E75E-3FAE-779E-58F6-C2DF8EA78C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DDA49D70-EFB8-9390-8164-80A207D958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66D0BB46-F15F-F85C-B6EA-4DC0112A23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7399FA-0107-217E-9ADA-43F336BF76BE}"/>
              </a:ext>
            </a:extLst>
          </p:cNvPr>
          <p:cNvSpPr>
            <a:spLocks noGrp="1"/>
          </p:cNvSpPr>
          <p:nvPr>
            <p:ph type="dt" sz="half" idx="10"/>
          </p:nvPr>
        </p:nvSpPr>
        <p:spPr/>
        <p:txBody>
          <a:bodyPr/>
          <a:lstStyle/>
          <a:p>
            <a:fld id="{6342DB99-83A5-4350-B54E-876D9ECDB23A}" type="datetimeFigureOut">
              <a:rPr lang="en-CA" smtClean="0"/>
              <a:t>2024-06-03</a:t>
            </a:fld>
            <a:endParaRPr lang="en-CA"/>
          </a:p>
        </p:txBody>
      </p:sp>
      <p:sp>
        <p:nvSpPr>
          <p:cNvPr id="6" name="Footer Placeholder 5">
            <a:extLst>
              <a:ext uri="{FF2B5EF4-FFF2-40B4-BE49-F238E27FC236}">
                <a16:creationId xmlns:a16="http://schemas.microsoft.com/office/drawing/2014/main" id="{BBF27BFE-9FEA-502B-90AA-715BB278C13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CDCC1C4-91EB-D259-AC7A-57F5EFCBA3FC}"/>
              </a:ext>
            </a:extLst>
          </p:cNvPr>
          <p:cNvSpPr>
            <a:spLocks noGrp="1"/>
          </p:cNvSpPr>
          <p:nvPr>
            <p:ph type="sldNum" sz="quarter" idx="12"/>
          </p:nvPr>
        </p:nvSpPr>
        <p:spPr/>
        <p:txBody>
          <a:bodyPr/>
          <a:lstStyle/>
          <a:p>
            <a:fld id="{BF7EE924-AD76-487C-A535-18AFF6BA80B4}" type="slidenum">
              <a:rPr lang="en-CA" smtClean="0"/>
              <a:t>‹#›</a:t>
            </a:fld>
            <a:endParaRPr lang="en-CA"/>
          </a:p>
        </p:txBody>
      </p:sp>
    </p:spTree>
    <p:extLst>
      <p:ext uri="{BB962C8B-B14F-4D97-AF65-F5344CB8AC3E}">
        <p14:creationId xmlns:p14="http://schemas.microsoft.com/office/powerpoint/2010/main" val="3359400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36DDC7-F341-7EC9-E280-8E33E03E90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A0D5AFD7-925D-444C-485B-5BDE68350A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3CFF9FB-60F4-C6B0-FEF0-B50ED3A119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42DB99-83A5-4350-B54E-876D9ECDB23A}" type="datetimeFigureOut">
              <a:rPr lang="en-CA" smtClean="0"/>
              <a:t>2024-06-03</a:t>
            </a:fld>
            <a:endParaRPr lang="en-CA"/>
          </a:p>
        </p:txBody>
      </p:sp>
      <p:sp>
        <p:nvSpPr>
          <p:cNvPr id="5" name="Footer Placeholder 4">
            <a:extLst>
              <a:ext uri="{FF2B5EF4-FFF2-40B4-BE49-F238E27FC236}">
                <a16:creationId xmlns:a16="http://schemas.microsoft.com/office/drawing/2014/main" id="{C6EE8171-7B1B-9BFB-B50C-5E09A65C0C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43266B7-1769-53D6-EF2E-8C94325B22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7EE924-AD76-487C-A535-18AFF6BA80B4}" type="slidenum">
              <a:rPr lang="en-CA" smtClean="0"/>
              <a:t>‹#›</a:t>
            </a:fld>
            <a:endParaRPr lang="en-CA"/>
          </a:p>
        </p:txBody>
      </p:sp>
    </p:spTree>
    <p:extLst>
      <p:ext uri="{BB962C8B-B14F-4D97-AF65-F5344CB8AC3E}">
        <p14:creationId xmlns:p14="http://schemas.microsoft.com/office/powerpoint/2010/main" val="3059021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7ACA1-9E73-3C33-7C94-1605F384AE79}"/>
              </a:ext>
            </a:extLst>
          </p:cNvPr>
          <p:cNvSpPr>
            <a:spLocks noGrp="1"/>
          </p:cNvSpPr>
          <p:nvPr>
            <p:ph type="ctrTitle"/>
          </p:nvPr>
        </p:nvSpPr>
        <p:spPr>
          <a:xfrm>
            <a:off x="1745957" y="954184"/>
            <a:ext cx="8700083" cy="1000688"/>
          </a:xfrm>
        </p:spPr>
        <p:txBody>
          <a:bodyPr>
            <a:normAutofit fontScale="90000"/>
          </a:bodyPr>
          <a:lstStyle/>
          <a:p>
            <a:r>
              <a:rPr lang="en-US" sz="3400" dirty="0"/>
              <a:t>Developing the Climate Test: Robustness Trials for Climate-Ready Management Procedures</a:t>
            </a:r>
            <a:endParaRPr lang="en-CA" sz="3400" dirty="0"/>
          </a:p>
        </p:txBody>
      </p:sp>
      <p:sp>
        <p:nvSpPr>
          <p:cNvPr id="3" name="Subtitle 2">
            <a:extLst>
              <a:ext uri="{FF2B5EF4-FFF2-40B4-BE49-F238E27FC236}">
                <a16:creationId xmlns:a16="http://schemas.microsoft.com/office/drawing/2014/main" id="{931052E8-AEA5-93F2-5859-1E448C484019}"/>
              </a:ext>
            </a:extLst>
          </p:cNvPr>
          <p:cNvSpPr>
            <a:spLocks noGrp="1"/>
          </p:cNvSpPr>
          <p:nvPr>
            <p:ph type="subTitle" idx="1"/>
          </p:nvPr>
        </p:nvSpPr>
        <p:spPr>
          <a:xfrm>
            <a:off x="1524000" y="2219004"/>
            <a:ext cx="9144000" cy="1291975"/>
          </a:xfrm>
        </p:spPr>
        <p:txBody>
          <a:bodyPr>
            <a:normAutofit/>
          </a:bodyPr>
          <a:lstStyle/>
          <a:p>
            <a:r>
              <a:rPr lang="en-CA" dirty="0"/>
              <a:t>SCRS/2024/104</a:t>
            </a:r>
          </a:p>
          <a:p>
            <a:r>
              <a:rPr lang="en-CA" sz="2000" dirty="0"/>
              <a:t>Tom Carruthers</a:t>
            </a:r>
          </a:p>
        </p:txBody>
      </p:sp>
      <p:pic>
        <p:nvPicPr>
          <p:cNvPr id="5" name="Picture 4">
            <a:extLst>
              <a:ext uri="{FF2B5EF4-FFF2-40B4-BE49-F238E27FC236}">
                <a16:creationId xmlns:a16="http://schemas.microsoft.com/office/drawing/2014/main" id="{75716249-D980-F1D1-A9BE-088B3923FB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2734" y="5407189"/>
            <a:ext cx="2155914" cy="812065"/>
          </a:xfrm>
          <a:prstGeom prst="rect">
            <a:avLst/>
          </a:prstGeom>
        </p:spPr>
      </p:pic>
      <p:pic>
        <p:nvPicPr>
          <p:cNvPr id="7" name="Picture 6">
            <a:extLst>
              <a:ext uri="{FF2B5EF4-FFF2-40B4-BE49-F238E27FC236}">
                <a16:creationId xmlns:a16="http://schemas.microsoft.com/office/drawing/2014/main" id="{BEB1B81D-43C8-C1C3-E90C-8DE918A0A1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48203" y="5312717"/>
            <a:ext cx="1856955" cy="906537"/>
          </a:xfrm>
          <a:prstGeom prst="rect">
            <a:avLst/>
          </a:prstGeom>
        </p:spPr>
      </p:pic>
      <p:sp>
        <p:nvSpPr>
          <p:cNvPr id="16" name="TextBox 15">
            <a:extLst>
              <a:ext uri="{FF2B5EF4-FFF2-40B4-BE49-F238E27FC236}">
                <a16:creationId xmlns:a16="http://schemas.microsoft.com/office/drawing/2014/main" id="{43E3B4B9-53F2-827B-3EC2-629CD6E7C0C7}"/>
              </a:ext>
            </a:extLst>
          </p:cNvPr>
          <p:cNvSpPr txBox="1"/>
          <p:nvPr/>
        </p:nvSpPr>
        <p:spPr>
          <a:xfrm>
            <a:off x="3836295" y="4720837"/>
            <a:ext cx="4519405" cy="369332"/>
          </a:xfrm>
          <a:prstGeom prst="rect">
            <a:avLst/>
          </a:prstGeom>
          <a:noFill/>
        </p:spPr>
        <p:txBody>
          <a:bodyPr wrap="square" rtlCol="0">
            <a:spAutoFit/>
          </a:bodyPr>
          <a:lstStyle/>
          <a:p>
            <a:pPr algn="ctr"/>
            <a:r>
              <a:rPr lang="en-CA" dirty="0"/>
              <a:t>3</a:t>
            </a:r>
            <a:r>
              <a:rPr lang="en-CA" baseline="30000" dirty="0"/>
              <a:t>rd</a:t>
            </a:r>
            <a:r>
              <a:rPr lang="en-CA" dirty="0"/>
              <a:t> June 2024, ICCAT WGSAM</a:t>
            </a:r>
          </a:p>
        </p:txBody>
      </p:sp>
      <p:pic>
        <p:nvPicPr>
          <p:cNvPr id="6" name="Picture 5">
            <a:extLst>
              <a:ext uri="{FF2B5EF4-FFF2-40B4-BE49-F238E27FC236}">
                <a16:creationId xmlns:a16="http://schemas.microsoft.com/office/drawing/2014/main" id="{229F7AFB-3266-981B-B535-8C3C19340E97}"/>
              </a:ext>
            </a:extLst>
          </p:cNvPr>
          <p:cNvPicPr>
            <a:picLocks noChangeAspect="1"/>
          </p:cNvPicPr>
          <p:nvPr/>
        </p:nvPicPr>
        <p:blipFill>
          <a:blip r:embed="rId4"/>
          <a:stretch>
            <a:fillRect/>
          </a:stretch>
        </p:blipFill>
        <p:spPr>
          <a:xfrm>
            <a:off x="2673220" y="3317006"/>
            <a:ext cx="1583808" cy="977744"/>
          </a:xfrm>
          <a:prstGeom prst="rect">
            <a:avLst/>
          </a:prstGeom>
        </p:spPr>
      </p:pic>
      <p:pic>
        <p:nvPicPr>
          <p:cNvPr id="9" name="Picture 8">
            <a:extLst>
              <a:ext uri="{FF2B5EF4-FFF2-40B4-BE49-F238E27FC236}">
                <a16:creationId xmlns:a16="http://schemas.microsoft.com/office/drawing/2014/main" id="{54068150-7BE0-9F9C-75C3-F395EEAE72B2}"/>
              </a:ext>
            </a:extLst>
          </p:cNvPr>
          <p:cNvPicPr>
            <a:picLocks noChangeAspect="1"/>
          </p:cNvPicPr>
          <p:nvPr/>
        </p:nvPicPr>
        <p:blipFill>
          <a:blip r:embed="rId5"/>
          <a:stretch>
            <a:fillRect/>
          </a:stretch>
        </p:blipFill>
        <p:spPr>
          <a:xfrm>
            <a:off x="4422106" y="3304484"/>
            <a:ext cx="3103034" cy="1023949"/>
          </a:xfrm>
          <a:prstGeom prst="rect">
            <a:avLst/>
          </a:prstGeom>
        </p:spPr>
      </p:pic>
      <p:pic>
        <p:nvPicPr>
          <p:cNvPr id="10" name="Picture 9">
            <a:extLst>
              <a:ext uri="{FF2B5EF4-FFF2-40B4-BE49-F238E27FC236}">
                <a16:creationId xmlns:a16="http://schemas.microsoft.com/office/drawing/2014/main" id="{465C09A1-CE46-7AE2-B058-C5EAC9FBBC06}"/>
              </a:ext>
            </a:extLst>
          </p:cNvPr>
          <p:cNvPicPr>
            <a:picLocks noChangeAspect="1"/>
          </p:cNvPicPr>
          <p:nvPr/>
        </p:nvPicPr>
        <p:blipFill rotWithShape="1">
          <a:blip r:embed="rId6"/>
          <a:srcRect l="7336" t="20175" b="9110"/>
          <a:stretch/>
        </p:blipFill>
        <p:spPr>
          <a:xfrm>
            <a:off x="7637664" y="3304483"/>
            <a:ext cx="2021731" cy="1012245"/>
          </a:xfrm>
          <a:prstGeom prst="rect">
            <a:avLst/>
          </a:prstGeom>
        </p:spPr>
      </p:pic>
      <p:sp>
        <p:nvSpPr>
          <p:cNvPr id="11" name="Rectangle 10">
            <a:extLst>
              <a:ext uri="{FF2B5EF4-FFF2-40B4-BE49-F238E27FC236}">
                <a16:creationId xmlns:a16="http://schemas.microsoft.com/office/drawing/2014/main" id="{A3DF8007-97BF-364E-234A-0DF6F70AF9EB}"/>
              </a:ext>
            </a:extLst>
          </p:cNvPr>
          <p:cNvSpPr/>
          <p:nvPr/>
        </p:nvSpPr>
        <p:spPr>
          <a:xfrm>
            <a:off x="7690218" y="3171437"/>
            <a:ext cx="306117" cy="20060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37EBC760-8396-34D3-C8A7-0B55EAF053E9}"/>
              </a:ext>
            </a:extLst>
          </p:cNvPr>
          <p:cNvSpPr/>
          <p:nvPr/>
        </p:nvSpPr>
        <p:spPr>
          <a:xfrm>
            <a:off x="8869762" y="3137656"/>
            <a:ext cx="731439" cy="20060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2060329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E8E4E0-0BCF-E18C-4E84-83811333EC1D}"/>
              </a:ext>
            </a:extLst>
          </p:cNvPr>
          <p:cNvPicPr>
            <a:picLocks noChangeAspect="1"/>
          </p:cNvPicPr>
          <p:nvPr/>
        </p:nvPicPr>
        <p:blipFill rotWithShape="1">
          <a:blip r:embed="rId2">
            <a:extLst>
              <a:ext uri="{28A0092B-C50C-407E-A947-70E740481C1C}">
                <a14:useLocalDpi xmlns:a14="http://schemas.microsoft.com/office/drawing/2010/main" val="0"/>
              </a:ext>
            </a:extLst>
          </a:blip>
          <a:srcRect b="27959"/>
          <a:stretch/>
        </p:blipFill>
        <p:spPr>
          <a:xfrm>
            <a:off x="2141054" y="124331"/>
            <a:ext cx="10050946" cy="5792627"/>
          </a:xfrm>
          <a:prstGeom prst="rect">
            <a:avLst/>
          </a:prstGeom>
        </p:spPr>
      </p:pic>
      <p:sp>
        <p:nvSpPr>
          <p:cNvPr id="4" name="TextBox 3">
            <a:extLst>
              <a:ext uri="{FF2B5EF4-FFF2-40B4-BE49-F238E27FC236}">
                <a16:creationId xmlns:a16="http://schemas.microsoft.com/office/drawing/2014/main" id="{DE0E2B73-4213-F285-0D4B-E175D5599BC0}"/>
              </a:ext>
            </a:extLst>
          </p:cNvPr>
          <p:cNvSpPr txBox="1"/>
          <p:nvPr/>
        </p:nvSpPr>
        <p:spPr>
          <a:xfrm>
            <a:off x="308530" y="225509"/>
            <a:ext cx="5722013" cy="461665"/>
          </a:xfrm>
          <a:prstGeom prst="rect">
            <a:avLst/>
          </a:prstGeom>
          <a:noFill/>
        </p:spPr>
        <p:txBody>
          <a:bodyPr wrap="square" rtlCol="0">
            <a:spAutoFit/>
          </a:bodyPr>
          <a:lstStyle/>
          <a:p>
            <a:r>
              <a:rPr lang="en-CA" sz="2400" b="1" dirty="0"/>
              <a:t>4. Results</a:t>
            </a:r>
          </a:p>
        </p:txBody>
      </p:sp>
      <p:pic>
        <p:nvPicPr>
          <p:cNvPr id="7" name="Picture 6">
            <a:extLst>
              <a:ext uri="{FF2B5EF4-FFF2-40B4-BE49-F238E27FC236}">
                <a16:creationId xmlns:a16="http://schemas.microsoft.com/office/drawing/2014/main" id="{40147DE3-8AE9-28B0-2BAC-AC0E8BE13128}"/>
              </a:ext>
            </a:extLst>
          </p:cNvPr>
          <p:cNvPicPr>
            <a:picLocks noChangeAspect="1"/>
          </p:cNvPicPr>
          <p:nvPr/>
        </p:nvPicPr>
        <p:blipFill rotWithShape="1">
          <a:blip r:embed="rId3">
            <a:extLst>
              <a:ext uri="{28A0092B-C50C-407E-A947-70E740481C1C}">
                <a14:useLocalDpi xmlns:a14="http://schemas.microsoft.com/office/drawing/2010/main" val="0"/>
              </a:ext>
            </a:extLst>
          </a:blip>
          <a:srcRect t="89567"/>
          <a:stretch/>
        </p:blipFill>
        <p:spPr>
          <a:xfrm>
            <a:off x="2141053" y="5890222"/>
            <a:ext cx="10050946" cy="848112"/>
          </a:xfrm>
          <a:prstGeom prst="rect">
            <a:avLst/>
          </a:prstGeom>
        </p:spPr>
      </p:pic>
      <p:sp>
        <p:nvSpPr>
          <p:cNvPr id="8" name="TextBox 7">
            <a:extLst>
              <a:ext uri="{FF2B5EF4-FFF2-40B4-BE49-F238E27FC236}">
                <a16:creationId xmlns:a16="http://schemas.microsoft.com/office/drawing/2014/main" id="{15960932-45EF-9704-4D83-F925566A6222}"/>
              </a:ext>
            </a:extLst>
          </p:cNvPr>
          <p:cNvSpPr txBox="1"/>
          <p:nvPr/>
        </p:nvSpPr>
        <p:spPr>
          <a:xfrm rot="16200000">
            <a:off x="-103256" y="3155507"/>
            <a:ext cx="4576665" cy="369332"/>
          </a:xfrm>
          <a:prstGeom prst="rect">
            <a:avLst/>
          </a:prstGeom>
          <a:solidFill>
            <a:schemeClr val="bg1"/>
          </a:solidFill>
        </p:spPr>
        <p:txBody>
          <a:bodyPr wrap="square" rtlCol="0">
            <a:spAutoFit/>
          </a:bodyPr>
          <a:lstStyle/>
          <a:p>
            <a:r>
              <a:rPr lang="en-CA" dirty="0"/>
              <a:t>SSB (projection year 50) / equilibrium SSBMSY</a:t>
            </a:r>
          </a:p>
        </p:txBody>
      </p:sp>
      <p:sp>
        <p:nvSpPr>
          <p:cNvPr id="10" name="TextBox 9">
            <a:extLst>
              <a:ext uri="{FF2B5EF4-FFF2-40B4-BE49-F238E27FC236}">
                <a16:creationId xmlns:a16="http://schemas.microsoft.com/office/drawing/2014/main" id="{C99E6CF1-0F07-21AA-200D-784FCE1C28BC}"/>
              </a:ext>
            </a:extLst>
          </p:cNvPr>
          <p:cNvSpPr txBox="1"/>
          <p:nvPr/>
        </p:nvSpPr>
        <p:spPr>
          <a:xfrm>
            <a:off x="195943" y="1101012"/>
            <a:ext cx="1880118" cy="2862322"/>
          </a:xfrm>
          <a:prstGeom prst="rect">
            <a:avLst/>
          </a:prstGeom>
          <a:noFill/>
        </p:spPr>
        <p:txBody>
          <a:bodyPr wrap="square" rtlCol="0">
            <a:spAutoFit/>
          </a:bodyPr>
          <a:lstStyle/>
          <a:p>
            <a:r>
              <a:rPr lang="en-CA" dirty="0">
                <a:solidFill>
                  <a:srgbClr val="7030A0"/>
                </a:solidFill>
              </a:rPr>
              <a:t>In general, biomass outcomes less variable than yield outcomes </a:t>
            </a:r>
          </a:p>
          <a:p>
            <a:endParaRPr lang="en-CA" dirty="0">
              <a:solidFill>
                <a:srgbClr val="7030A0"/>
              </a:solidFill>
            </a:endParaRPr>
          </a:p>
          <a:p>
            <a:endParaRPr lang="en-CA" dirty="0">
              <a:solidFill>
                <a:srgbClr val="7030A0"/>
              </a:solidFill>
            </a:endParaRPr>
          </a:p>
          <a:p>
            <a:r>
              <a:rPr lang="en-CA" dirty="0">
                <a:solidFill>
                  <a:srgbClr val="7030A0"/>
                </a:solidFill>
              </a:rPr>
              <a:t>HCR benefits:</a:t>
            </a:r>
          </a:p>
          <a:p>
            <a:r>
              <a:rPr lang="en-CA" dirty="0">
                <a:solidFill>
                  <a:srgbClr val="7030A0"/>
                </a:solidFill>
              </a:rPr>
              <a:t>SP_4010 vs SP_MSY </a:t>
            </a:r>
          </a:p>
        </p:txBody>
      </p:sp>
      <p:sp>
        <p:nvSpPr>
          <p:cNvPr id="9" name="Rectangle 8">
            <a:extLst>
              <a:ext uri="{FF2B5EF4-FFF2-40B4-BE49-F238E27FC236}">
                <a16:creationId xmlns:a16="http://schemas.microsoft.com/office/drawing/2014/main" id="{945AFB47-932D-B073-E3DF-5AFFF02AAA8F}"/>
              </a:ext>
            </a:extLst>
          </p:cNvPr>
          <p:cNvSpPr/>
          <p:nvPr/>
        </p:nvSpPr>
        <p:spPr>
          <a:xfrm>
            <a:off x="4068147" y="3510119"/>
            <a:ext cx="662473" cy="3122372"/>
          </a:xfrm>
          <a:prstGeom prst="rect">
            <a:avLst/>
          </a:prstGeom>
          <a:noFill/>
          <a:ln w="28575">
            <a:solidFill>
              <a:srgbClr val="7030A0">
                <a:alpha val="78039"/>
              </a:srgb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E6413A1E-43F9-81BD-82B4-2E0E399B60DE}"/>
              </a:ext>
            </a:extLst>
          </p:cNvPr>
          <p:cNvSpPr/>
          <p:nvPr/>
        </p:nvSpPr>
        <p:spPr>
          <a:xfrm>
            <a:off x="7001070" y="3429000"/>
            <a:ext cx="662473" cy="3122372"/>
          </a:xfrm>
          <a:prstGeom prst="rect">
            <a:avLst/>
          </a:prstGeom>
          <a:noFill/>
          <a:ln w="28575">
            <a:solidFill>
              <a:srgbClr val="7030A0">
                <a:alpha val="78039"/>
              </a:srgb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275B7690-744D-EA7C-F08E-1C76A87369BA}"/>
              </a:ext>
            </a:extLst>
          </p:cNvPr>
          <p:cNvSpPr/>
          <p:nvPr/>
        </p:nvSpPr>
        <p:spPr>
          <a:xfrm>
            <a:off x="9860353" y="3510119"/>
            <a:ext cx="662473" cy="3122372"/>
          </a:xfrm>
          <a:prstGeom prst="rect">
            <a:avLst/>
          </a:prstGeom>
          <a:noFill/>
          <a:ln w="28575">
            <a:solidFill>
              <a:srgbClr val="7030A0">
                <a:alpha val="78039"/>
              </a:srgb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704057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C6BA90-ACFF-E5C7-FE2B-A9BBDEB39446}"/>
              </a:ext>
            </a:extLst>
          </p:cNvPr>
          <p:cNvSpPr txBox="1"/>
          <p:nvPr/>
        </p:nvSpPr>
        <p:spPr>
          <a:xfrm>
            <a:off x="308530" y="225509"/>
            <a:ext cx="5722013" cy="461665"/>
          </a:xfrm>
          <a:prstGeom prst="rect">
            <a:avLst/>
          </a:prstGeom>
          <a:noFill/>
        </p:spPr>
        <p:txBody>
          <a:bodyPr wrap="square" rtlCol="0">
            <a:spAutoFit/>
          </a:bodyPr>
          <a:lstStyle/>
          <a:p>
            <a:r>
              <a:rPr lang="en-CA" sz="2400" b="1" dirty="0"/>
              <a:t>4. Results</a:t>
            </a:r>
          </a:p>
        </p:txBody>
      </p:sp>
      <p:pic>
        <p:nvPicPr>
          <p:cNvPr id="9" name="Picture 8">
            <a:extLst>
              <a:ext uri="{FF2B5EF4-FFF2-40B4-BE49-F238E27FC236}">
                <a16:creationId xmlns:a16="http://schemas.microsoft.com/office/drawing/2014/main" id="{D846B95C-63F3-3881-B451-2E11A662BF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2531" y="0"/>
            <a:ext cx="9246353" cy="6780659"/>
          </a:xfrm>
          <a:prstGeom prst="rect">
            <a:avLst/>
          </a:prstGeom>
        </p:spPr>
      </p:pic>
      <p:sp>
        <p:nvSpPr>
          <p:cNvPr id="10" name="TextBox 9">
            <a:extLst>
              <a:ext uri="{FF2B5EF4-FFF2-40B4-BE49-F238E27FC236}">
                <a16:creationId xmlns:a16="http://schemas.microsoft.com/office/drawing/2014/main" id="{550E1B51-678D-24D0-FAB7-68845A901F11}"/>
              </a:ext>
            </a:extLst>
          </p:cNvPr>
          <p:cNvSpPr txBox="1"/>
          <p:nvPr/>
        </p:nvSpPr>
        <p:spPr>
          <a:xfrm>
            <a:off x="4851920" y="6447825"/>
            <a:ext cx="4707293" cy="369332"/>
          </a:xfrm>
          <a:prstGeom prst="rect">
            <a:avLst/>
          </a:prstGeom>
          <a:solidFill>
            <a:schemeClr val="bg1"/>
          </a:solidFill>
        </p:spPr>
        <p:txBody>
          <a:bodyPr wrap="square" rtlCol="0">
            <a:spAutoFit/>
          </a:bodyPr>
          <a:lstStyle/>
          <a:p>
            <a:r>
              <a:rPr lang="en-CA" dirty="0"/>
              <a:t>Mean Biomass (projection year 50) / SSBMSY</a:t>
            </a:r>
          </a:p>
        </p:txBody>
      </p:sp>
      <p:sp>
        <p:nvSpPr>
          <p:cNvPr id="11" name="TextBox 10">
            <a:extLst>
              <a:ext uri="{FF2B5EF4-FFF2-40B4-BE49-F238E27FC236}">
                <a16:creationId xmlns:a16="http://schemas.microsoft.com/office/drawing/2014/main" id="{F75AB61F-01D7-D6CF-6ADF-49C6141BEE78}"/>
              </a:ext>
            </a:extLst>
          </p:cNvPr>
          <p:cNvSpPr txBox="1"/>
          <p:nvPr/>
        </p:nvSpPr>
        <p:spPr>
          <a:xfrm rot="16200000">
            <a:off x="120143" y="2952352"/>
            <a:ext cx="5406293" cy="369332"/>
          </a:xfrm>
          <a:prstGeom prst="rect">
            <a:avLst/>
          </a:prstGeom>
          <a:solidFill>
            <a:schemeClr val="bg1"/>
          </a:solidFill>
        </p:spPr>
        <p:txBody>
          <a:bodyPr wrap="square" rtlCol="0">
            <a:spAutoFit/>
          </a:bodyPr>
          <a:lstStyle/>
          <a:p>
            <a:r>
              <a:rPr lang="en-CA" dirty="0"/>
              <a:t>Mean Catch (projection year 50) / last historical catch</a:t>
            </a:r>
          </a:p>
        </p:txBody>
      </p:sp>
      <p:sp>
        <p:nvSpPr>
          <p:cNvPr id="12" name="TextBox 11">
            <a:extLst>
              <a:ext uri="{FF2B5EF4-FFF2-40B4-BE49-F238E27FC236}">
                <a16:creationId xmlns:a16="http://schemas.microsoft.com/office/drawing/2014/main" id="{65721B33-41B8-4A73-135E-723E6A709134}"/>
              </a:ext>
            </a:extLst>
          </p:cNvPr>
          <p:cNvSpPr txBox="1"/>
          <p:nvPr/>
        </p:nvSpPr>
        <p:spPr>
          <a:xfrm>
            <a:off x="354564" y="912683"/>
            <a:ext cx="1880118" cy="1477328"/>
          </a:xfrm>
          <a:prstGeom prst="rect">
            <a:avLst/>
          </a:prstGeom>
          <a:noFill/>
        </p:spPr>
        <p:txBody>
          <a:bodyPr wrap="square" rtlCol="0">
            <a:spAutoFit/>
          </a:bodyPr>
          <a:lstStyle/>
          <a:p>
            <a:r>
              <a:rPr lang="en-CA" dirty="0">
                <a:solidFill>
                  <a:srgbClr val="7030A0"/>
                </a:solidFill>
              </a:rPr>
              <a:t>Direction of change in performance due to climate tests was variable. </a:t>
            </a:r>
          </a:p>
        </p:txBody>
      </p:sp>
    </p:spTree>
    <p:extLst>
      <p:ext uri="{BB962C8B-B14F-4D97-AF65-F5344CB8AC3E}">
        <p14:creationId xmlns:p14="http://schemas.microsoft.com/office/powerpoint/2010/main" val="25680301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07F7F8-68BE-A214-821F-315228C2046F}"/>
              </a:ext>
            </a:extLst>
          </p:cNvPr>
          <p:cNvSpPr>
            <a:spLocks noGrp="1"/>
          </p:cNvSpPr>
          <p:nvPr>
            <p:ph idx="1"/>
          </p:nvPr>
        </p:nvSpPr>
        <p:spPr>
          <a:xfrm>
            <a:off x="838200" y="1578364"/>
            <a:ext cx="10515600" cy="4351338"/>
          </a:xfrm>
        </p:spPr>
        <p:txBody>
          <a:bodyPr>
            <a:normAutofit lnSpcReduction="10000"/>
          </a:bodyPr>
          <a:lstStyle/>
          <a:p>
            <a:pPr>
              <a:spcAft>
                <a:spcPts val="1200"/>
              </a:spcAft>
            </a:pPr>
            <a:r>
              <a:rPr lang="en-CA" sz="2400" dirty="0"/>
              <a:t>Survival and recruitment scenarios were the most challenging</a:t>
            </a:r>
          </a:p>
          <a:p>
            <a:pPr>
              <a:spcAft>
                <a:spcPts val="1200"/>
              </a:spcAft>
            </a:pPr>
            <a:r>
              <a:rPr lang="en-CA" sz="2400" dirty="0"/>
              <a:t>Recruitment scenarios led to large impacts on yield AND biomass outcomes</a:t>
            </a:r>
          </a:p>
          <a:p>
            <a:pPr>
              <a:spcAft>
                <a:spcPts val="1200"/>
              </a:spcAft>
            </a:pPr>
            <a:r>
              <a:rPr lang="en-CA" sz="2400" dirty="0"/>
              <a:t>Index-based TAC MPs were amongst the least robust</a:t>
            </a:r>
          </a:p>
          <a:p>
            <a:pPr>
              <a:spcAft>
                <a:spcPts val="1200"/>
              </a:spcAft>
            </a:pPr>
            <a:r>
              <a:rPr lang="en-CA" sz="2400" dirty="0"/>
              <a:t>Input-control MPs (TAE, size limits) generally performed better for the most challenging robustness tests. </a:t>
            </a:r>
          </a:p>
          <a:p>
            <a:pPr>
              <a:spcAft>
                <a:spcPts val="1200"/>
              </a:spcAft>
            </a:pPr>
            <a:r>
              <a:rPr lang="en-CA" sz="2400" dirty="0"/>
              <a:t>To varying degrees, all MPs showed responsiveness, affecting yield outcomes to a greater extent than biomass outcomes</a:t>
            </a:r>
          </a:p>
          <a:p>
            <a:pPr>
              <a:spcAft>
                <a:spcPts val="1200"/>
              </a:spcAft>
            </a:pPr>
            <a:r>
              <a:rPr lang="en-CA" sz="2400" dirty="0"/>
              <a:t>Harvest control rules provided superior biomass performance for some climate tests. </a:t>
            </a:r>
          </a:p>
          <a:p>
            <a:endParaRPr lang="en-CA" sz="2400" dirty="0"/>
          </a:p>
        </p:txBody>
      </p:sp>
      <p:sp>
        <p:nvSpPr>
          <p:cNvPr id="4" name="TextBox 3">
            <a:extLst>
              <a:ext uri="{FF2B5EF4-FFF2-40B4-BE49-F238E27FC236}">
                <a16:creationId xmlns:a16="http://schemas.microsoft.com/office/drawing/2014/main" id="{91D8AAC3-5618-D9BF-3AE7-2E4C6529E2DD}"/>
              </a:ext>
            </a:extLst>
          </p:cNvPr>
          <p:cNvSpPr txBox="1"/>
          <p:nvPr/>
        </p:nvSpPr>
        <p:spPr>
          <a:xfrm>
            <a:off x="551126" y="697465"/>
            <a:ext cx="5722013" cy="461665"/>
          </a:xfrm>
          <a:prstGeom prst="rect">
            <a:avLst/>
          </a:prstGeom>
          <a:noFill/>
        </p:spPr>
        <p:txBody>
          <a:bodyPr wrap="square" rtlCol="0">
            <a:spAutoFit/>
          </a:bodyPr>
          <a:lstStyle/>
          <a:p>
            <a:r>
              <a:rPr lang="en-CA" sz="2400" b="1" dirty="0"/>
              <a:t>4. Results</a:t>
            </a:r>
          </a:p>
        </p:txBody>
      </p:sp>
    </p:spTree>
    <p:extLst>
      <p:ext uri="{BB962C8B-B14F-4D97-AF65-F5344CB8AC3E}">
        <p14:creationId xmlns:p14="http://schemas.microsoft.com/office/powerpoint/2010/main" val="20772357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07F7F8-68BE-A214-821F-315228C2046F}"/>
              </a:ext>
            </a:extLst>
          </p:cNvPr>
          <p:cNvSpPr>
            <a:spLocks noGrp="1"/>
          </p:cNvSpPr>
          <p:nvPr>
            <p:ph idx="1"/>
          </p:nvPr>
        </p:nvSpPr>
        <p:spPr>
          <a:xfrm>
            <a:off x="670249" y="1172483"/>
            <a:ext cx="10515600" cy="4351338"/>
          </a:xfrm>
        </p:spPr>
        <p:txBody>
          <a:bodyPr>
            <a:normAutofit/>
          </a:bodyPr>
          <a:lstStyle/>
          <a:p>
            <a:pPr>
              <a:spcAft>
                <a:spcPts val="600"/>
              </a:spcAft>
            </a:pPr>
            <a:r>
              <a:rPr lang="en-CA" sz="2200" dirty="0"/>
              <a:t>Should we wait for scientifically defensible forecasts for individual taxon and location before developing climate-robust management advice?</a:t>
            </a:r>
          </a:p>
          <a:p>
            <a:pPr>
              <a:spcAft>
                <a:spcPts val="600"/>
              </a:spcAft>
            </a:pPr>
            <a:r>
              <a:rPr lang="en-CA" sz="2200" dirty="0"/>
              <a:t>MSE provides a framework for including hypothetical scenarios in tactical advice.</a:t>
            </a:r>
          </a:p>
          <a:p>
            <a:pPr>
              <a:spcAft>
                <a:spcPts val="600"/>
              </a:spcAft>
            </a:pPr>
            <a:r>
              <a:rPr lang="en-CA" sz="2200" dirty="0"/>
              <a:t>Start generic: add more bespoke tests as informative data / models become available</a:t>
            </a:r>
          </a:p>
          <a:p>
            <a:pPr>
              <a:spcAft>
                <a:spcPts val="600"/>
              </a:spcAft>
            </a:pPr>
            <a:r>
              <a:rPr lang="en-CA" sz="2200" dirty="0"/>
              <a:t>Covarying dynamics could reduce the number of tests. </a:t>
            </a:r>
          </a:p>
          <a:p>
            <a:pPr>
              <a:spcAft>
                <a:spcPts val="600"/>
              </a:spcAft>
            </a:pPr>
            <a:r>
              <a:rPr lang="en-CA" sz="2200" dirty="0"/>
              <a:t>Historical perspectives could constrain relative climate impacts (growth, survival, recruitment changes). </a:t>
            </a:r>
          </a:p>
          <a:p>
            <a:pPr>
              <a:spcAft>
                <a:spcPts val="600"/>
              </a:spcAft>
            </a:pPr>
            <a:r>
              <a:rPr lang="en-CA" sz="2200" dirty="0"/>
              <a:t>Important to show asymmetry in performance of ‘climate – specific’ MPs: </a:t>
            </a:r>
          </a:p>
        </p:txBody>
      </p:sp>
      <p:sp>
        <p:nvSpPr>
          <p:cNvPr id="4" name="TextBox 3">
            <a:extLst>
              <a:ext uri="{FF2B5EF4-FFF2-40B4-BE49-F238E27FC236}">
                <a16:creationId xmlns:a16="http://schemas.microsoft.com/office/drawing/2014/main" id="{91D8AAC3-5618-D9BF-3AE7-2E4C6529E2DD}"/>
              </a:ext>
            </a:extLst>
          </p:cNvPr>
          <p:cNvSpPr txBox="1"/>
          <p:nvPr/>
        </p:nvSpPr>
        <p:spPr>
          <a:xfrm>
            <a:off x="411167" y="407456"/>
            <a:ext cx="5722013" cy="461665"/>
          </a:xfrm>
          <a:prstGeom prst="rect">
            <a:avLst/>
          </a:prstGeom>
          <a:noFill/>
        </p:spPr>
        <p:txBody>
          <a:bodyPr wrap="square" rtlCol="0">
            <a:spAutoFit/>
          </a:bodyPr>
          <a:lstStyle/>
          <a:p>
            <a:r>
              <a:rPr lang="en-CA" sz="2400" b="1" dirty="0"/>
              <a:t>5. Conclusion &amp; Discussion</a:t>
            </a:r>
          </a:p>
        </p:txBody>
      </p:sp>
      <p:pic>
        <p:nvPicPr>
          <p:cNvPr id="5" name="Picture 4">
            <a:extLst>
              <a:ext uri="{FF2B5EF4-FFF2-40B4-BE49-F238E27FC236}">
                <a16:creationId xmlns:a16="http://schemas.microsoft.com/office/drawing/2014/main" id="{A0C3AF2A-99C2-F1B0-1C3E-EFF08442EF88}"/>
              </a:ext>
            </a:extLst>
          </p:cNvPr>
          <p:cNvPicPr>
            <a:picLocks noChangeAspect="1"/>
          </p:cNvPicPr>
          <p:nvPr/>
        </p:nvPicPr>
        <p:blipFill>
          <a:blip r:embed="rId2"/>
          <a:stretch>
            <a:fillRect/>
          </a:stretch>
        </p:blipFill>
        <p:spPr>
          <a:xfrm>
            <a:off x="797185" y="4879926"/>
            <a:ext cx="9951679" cy="1658612"/>
          </a:xfrm>
          <a:prstGeom prst="rect">
            <a:avLst/>
          </a:prstGeom>
        </p:spPr>
      </p:pic>
    </p:spTree>
    <p:extLst>
      <p:ext uri="{BB962C8B-B14F-4D97-AF65-F5344CB8AC3E}">
        <p14:creationId xmlns:p14="http://schemas.microsoft.com/office/powerpoint/2010/main" val="2363656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07F7F8-68BE-A214-821F-315228C2046F}"/>
              </a:ext>
            </a:extLst>
          </p:cNvPr>
          <p:cNvSpPr>
            <a:spLocks noGrp="1"/>
          </p:cNvSpPr>
          <p:nvPr>
            <p:ph idx="1"/>
          </p:nvPr>
        </p:nvSpPr>
        <p:spPr>
          <a:xfrm>
            <a:off x="670249" y="1172482"/>
            <a:ext cx="10515600" cy="4640489"/>
          </a:xfrm>
        </p:spPr>
        <p:txBody>
          <a:bodyPr>
            <a:normAutofit lnSpcReduction="10000"/>
          </a:bodyPr>
          <a:lstStyle/>
          <a:p>
            <a:pPr marL="0" indent="0">
              <a:spcAft>
                <a:spcPts val="1200"/>
              </a:spcAft>
              <a:buNone/>
            </a:pPr>
            <a:r>
              <a:rPr lang="en-CA" sz="2200" dirty="0"/>
              <a:t>Three outcomes of such robustness testing: </a:t>
            </a:r>
          </a:p>
          <a:p>
            <a:pPr marL="0" indent="0">
              <a:spcAft>
                <a:spcPts val="1200"/>
              </a:spcAft>
              <a:buNone/>
            </a:pPr>
            <a:endParaRPr lang="en-CA" sz="2200" dirty="0"/>
          </a:p>
          <a:p>
            <a:pPr marL="0" indent="0">
              <a:spcAft>
                <a:spcPts val="1200"/>
              </a:spcAft>
              <a:buNone/>
            </a:pPr>
            <a:endParaRPr lang="en-CA" sz="2200" dirty="0"/>
          </a:p>
          <a:p>
            <a:pPr marL="0" indent="0">
              <a:spcAft>
                <a:spcPts val="1200"/>
              </a:spcAft>
              <a:buNone/>
            </a:pPr>
            <a:endParaRPr lang="en-CA" sz="2200" dirty="0"/>
          </a:p>
          <a:p>
            <a:pPr marL="0" indent="0">
              <a:spcAft>
                <a:spcPts val="1200"/>
              </a:spcAft>
              <a:buNone/>
            </a:pPr>
            <a:endParaRPr lang="en-CA" sz="2200" dirty="0"/>
          </a:p>
          <a:p>
            <a:pPr marL="0" indent="0">
              <a:spcAft>
                <a:spcPts val="1200"/>
              </a:spcAft>
              <a:buNone/>
            </a:pPr>
            <a:endParaRPr lang="en-CA" sz="2200" dirty="0"/>
          </a:p>
          <a:p>
            <a:pPr marL="0" indent="0">
              <a:spcAft>
                <a:spcPts val="1200"/>
              </a:spcAft>
              <a:buNone/>
            </a:pPr>
            <a:endParaRPr lang="en-CA" sz="2200" dirty="0"/>
          </a:p>
          <a:p>
            <a:pPr>
              <a:spcAft>
                <a:spcPts val="1200"/>
              </a:spcAft>
            </a:pPr>
            <a:r>
              <a:rPr lang="en-CA" sz="2200" dirty="0"/>
              <a:t>A lack of robustness may be acceptable with indicators of problematic simulation conditions (exceptional circumstances)</a:t>
            </a:r>
          </a:p>
        </p:txBody>
      </p:sp>
      <p:sp>
        <p:nvSpPr>
          <p:cNvPr id="4" name="TextBox 3">
            <a:extLst>
              <a:ext uri="{FF2B5EF4-FFF2-40B4-BE49-F238E27FC236}">
                <a16:creationId xmlns:a16="http://schemas.microsoft.com/office/drawing/2014/main" id="{91D8AAC3-5618-D9BF-3AE7-2E4C6529E2DD}"/>
              </a:ext>
            </a:extLst>
          </p:cNvPr>
          <p:cNvSpPr txBox="1"/>
          <p:nvPr/>
        </p:nvSpPr>
        <p:spPr>
          <a:xfrm>
            <a:off x="411167" y="407456"/>
            <a:ext cx="5722013" cy="461665"/>
          </a:xfrm>
          <a:prstGeom prst="rect">
            <a:avLst/>
          </a:prstGeom>
          <a:noFill/>
        </p:spPr>
        <p:txBody>
          <a:bodyPr wrap="square" rtlCol="0">
            <a:spAutoFit/>
          </a:bodyPr>
          <a:lstStyle/>
          <a:p>
            <a:r>
              <a:rPr lang="en-CA" sz="2400" b="1" dirty="0"/>
              <a:t>5. Conclusion &amp; Discussion cont. </a:t>
            </a:r>
          </a:p>
        </p:txBody>
      </p:sp>
      <p:pic>
        <p:nvPicPr>
          <p:cNvPr id="6" name="Picture 5">
            <a:extLst>
              <a:ext uri="{FF2B5EF4-FFF2-40B4-BE49-F238E27FC236}">
                <a16:creationId xmlns:a16="http://schemas.microsoft.com/office/drawing/2014/main" id="{C6ECDC9D-A872-8B62-BF84-8D958D89123A}"/>
              </a:ext>
            </a:extLst>
          </p:cNvPr>
          <p:cNvPicPr>
            <a:picLocks noChangeAspect="1"/>
          </p:cNvPicPr>
          <p:nvPr/>
        </p:nvPicPr>
        <p:blipFill>
          <a:blip r:embed="rId2"/>
          <a:stretch>
            <a:fillRect/>
          </a:stretch>
        </p:blipFill>
        <p:spPr>
          <a:xfrm>
            <a:off x="805543" y="1774588"/>
            <a:ext cx="10458182" cy="2732098"/>
          </a:xfrm>
          <a:prstGeom prst="rect">
            <a:avLst/>
          </a:prstGeom>
        </p:spPr>
      </p:pic>
    </p:spTree>
    <p:extLst>
      <p:ext uri="{BB962C8B-B14F-4D97-AF65-F5344CB8AC3E}">
        <p14:creationId xmlns:p14="http://schemas.microsoft.com/office/powerpoint/2010/main" val="5232122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DBA9D-9F17-A32C-D028-E9F296CCD6C3}"/>
              </a:ext>
            </a:extLst>
          </p:cNvPr>
          <p:cNvSpPr>
            <a:spLocks noGrp="1"/>
          </p:cNvSpPr>
          <p:nvPr>
            <p:ph type="title"/>
          </p:nvPr>
        </p:nvSpPr>
        <p:spPr>
          <a:xfrm>
            <a:off x="838200" y="499120"/>
            <a:ext cx="10515600" cy="1325563"/>
          </a:xfrm>
        </p:spPr>
        <p:txBody>
          <a:bodyPr>
            <a:normAutofit/>
          </a:bodyPr>
          <a:lstStyle/>
          <a:p>
            <a:pPr algn="ctr"/>
            <a:r>
              <a:rPr lang="en-CA" sz="3400" dirty="0"/>
              <a:t>Acknowledgements</a:t>
            </a:r>
          </a:p>
        </p:txBody>
      </p:sp>
      <p:sp>
        <p:nvSpPr>
          <p:cNvPr id="3" name="Content Placeholder 2">
            <a:extLst>
              <a:ext uri="{FF2B5EF4-FFF2-40B4-BE49-F238E27FC236}">
                <a16:creationId xmlns:a16="http://schemas.microsoft.com/office/drawing/2014/main" id="{C57CE47B-685D-77E0-277C-6DEF47BA8767}"/>
              </a:ext>
            </a:extLst>
          </p:cNvPr>
          <p:cNvSpPr>
            <a:spLocks noGrp="1"/>
          </p:cNvSpPr>
          <p:nvPr>
            <p:ph idx="1"/>
          </p:nvPr>
        </p:nvSpPr>
        <p:spPr>
          <a:xfrm>
            <a:off x="2003292" y="1997184"/>
            <a:ext cx="7983717" cy="4480906"/>
          </a:xfrm>
        </p:spPr>
        <p:txBody>
          <a:bodyPr>
            <a:normAutofit/>
          </a:bodyPr>
          <a:lstStyle/>
          <a:p>
            <a:pPr marL="0" indent="0" algn="ctr">
              <a:spcAft>
                <a:spcPts val="2400"/>
              </a:spcAft>
              <a:buNone/>
            </a:pPr>
            <a:r>
              <a:rPr lang="en-CA" sz="2400" dirty="0"/>
              <a:t>This research was funded by</a:t>
            </a:r>
          </a:p>
          <a:p>
            <a:pPr marL="0" indent="0" algn="ctr">
              <a:spcAft>
                <a:spcPts val="2400"/>
              </a:spcAft>
              <a:buNone/>
            </a:pPr>
            <a:endParaRPr lang="en-CA" sz="2400" dirty="0"/>
          </a:p>
          <a:p>
            <a:pPr marL="0" indent="0" algn="ctr">
              <a:spcAft>
                <a:spcPts val="600"/>
              </a:spcAft>
              <a:buNone/>
            </a:pPr>
            <a:r>
              <a:rPr lang="en-CA" sz="2400" dirty="0"/>
              <a:t>Thanks to</a:t>
            </a:r>
            <a:r>
              <a:rPr lang="en-US" sz="2400" dirty="0"/>
              <a:t> </a:t>
            </a:r>
          </a:p>
          <a:p>
            <a:pPr marL="0" indent="0" algn="ctr">
              <a:spcBef>
                <a:spcPts val="100"/>
              </a:spcBef>
              <a:spcAft>
                <a:spcPts val="100"/>
              </a:spcAft>
              <a:buNone/>
            </a:pPr>
            <a:r>
              <a:rPr lang="en-US" sz="2400" dirty="0"/>
              <a:t>Adrian Hordyk </a:t>
            </a:r>
          </a:p>
          <a:p>
            <a:pPr marL="0" indent="0" algn="ctr">
              <a:spcBef>
                <a:spcPts val="100"/>
              </a:spcBef>
              <a:spcAft>
                <a:spcPts val="100"/>
              </a:spcAft>
              <a:buNone/>
            </a:pPr>
            <a:r>
              <a:rPr lang="en-US" sz="2400" dirty="0"/>
              <a:t>Quang Huynh </a:t>
            </a:r>
          </a:p>
          <a:p>
            <a:pPr marL="0" indent="0" algn="ctr">
              <a:spcBef>
                <a:spcPts val="100"/>
              </a:spcBef>
              <a:spcAft>
                <a:spcPts val="100"/>
              </a:spcAft>
              <a:buNone/>
            </a:pPr>
            <a:r>
              <a:rPr lang="en-US" sz="2400" dirty="0"/>
              <a:t>Shana Miller </a:t>
            </a:r>
          </a:p>
          <a:p>
            <a:pPr marL="0" indent="0" algn="ctr">
              <a:spcBef>
                <a:spcPts val="100"/>
              </a:spcBef>
              <a:spcAft>
                <a:spcPts val="100"/>
              </a:spcAft>
              <a:buNone/>
            </a:pPr>
            <a:r>
              <a:rPr lang="en-US" sz="2400" dirty="0"/>
              <a:t>and </a:t>
            </a:r>
          </a:p>
          <a:p>
            <a:pPr marL="0" indent="0" algn="ctr">
              <a:spcBef>
                <a:spcPts val="100"/>
              </a:spcBef>
              <a:spcAft>
                <a:spcPts val="600"/>
              </a:spcAft>
              <a:buNone/>
            </a:pPr>
            <a:r>
              <a:rPr lang="en-US" sz="2400" dirty="0"/>
              <a:t>Grantly Galland </a:t>
            </a:r>
          </a:p>
          <a:p>
            <a:pPr marL="0" indent="0" algn="ctr">
              <a:spcAft>
                <a:spcPts val="600"/>
              </a:spcAft>
              <a:buNone/>
            </a:pPr>
            <a:r>
              <a:rPr lang="en-US" sz="2400" dirty="0"/>
              <a:t>for their comments on an earlier version of the Climate Test. </a:t>
            </a:r>
            <a:r>
              <a:rPr lang="en-CA" sz="2400" dirty="0"/>
              <a:t> </a:t>
            </a:r>
          </a:p>
          <a:p>
            <a:pPr marL="514350" indent="-514350">
              <a:buFont typeface="+mj-lt"/>
              <a:buAutoNum type="arabicPeriod"/>
            </a:pPr>
            <a:endParaRPr lang="en-CA" sz="2400" dirty="0"/>
          </a:p>
        </p:txBody>
      </p:sp>
      <p:pic>
        <p:nvPicPr>
          <p:cNvPr id="5" name="Picture 4">
            <a:extLst>
              <a:ext uri="{FF2B5EF4-FFF2-40B4-BE49-F238E27FC236}">
                <a16:creationId xmlns:a16="http://schemas.microsoft.com/office/drawing/2014/main" id="{958A60C6-7AA8-5BFD-CDE6-7D0F54137579}"/>
              </a:ext>
            </a:extLst>
          </p:cNvPr>
          <p:cNvPicPr>
            <a:picLocks noChangeAspect="1"/>
          </p:cNvPicPr>
          <p:nvPr/>
        </p:nvPicPr>
        <p:blipFill>
          <a:blip r:embed="rId3"/>
          <a:stretch>
            <a:fillRect/>
          </a:stretch>
        </p:blipFill>
        <p:spPr>
          <a:xfrm>
            <a:off x="3633776" y="2469831"/>
            <a:ext cx="4722747" cy="641927"/>
          </a:xfrm>
          <a:prstGeom prst="rect">
            <a:avLst/>
          </a:prstGeom>
        </p:spPr>
      </p:pic>
    </p:spTree>
    <p:extLst>
      <p:ext uri="{BB962C8B-B14F-4D97-AF65-F5344CB8AC3E}">
        <p14:creationId xmlns:p14="http://schemas.microsoft.com/office/powerpoint/2010/main" val="2797140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56FEA-7AEF-723A-FDDF-AA12323FCE84}"/>
              </a:ext>
            </a:extLst>
          </p:cNvPr>
          <p:cNvSpPr>
            <a:spLocks noGrp="1"/>
          </p:cNvSpPr>
          <p:nvPr>
            <p:ph type="title"/>
          </p:nvPr>
        </p:nvSpPr>
        <p:spPr>
          <a:xfrm>
            <a:off x="838200" y="645917"/>
            <a:ext cx="10515600" cy="1325563"/>
          </a:xfrm>
        </p:spPr>
        <p:txBody>
          <a:bodyPr/>
          <a:lstStyle/>
          <a:p>
            <a:r>
              <a:rPr lang="en-CA" dirty="0"/>
              <a:t>Contents</a:t>
            </a:r>
          </a:p>
        </p:txBody>
      </p:sp>
      <p:sp>
        <p:nvSpPr>
          <p:cNvPr id="3" name="Content Placeholder 2">
            <a:extLst>
              <a:ext uri="{FF2B5EF4-FFF2-40B4-BE49-F238E27FC236}">
                <a16:creationId xmlns:a16="http://schemas.microsoft.com/office/drawing/2014/main" id="{7E68770F-76E9-EDE8-4F30-6D6D3DAAE7BC}"/>
              </a:ext>
            </a:extLst>
          </p:cNvPr>
          <p:cNvSpPr>
            <a:spLocks noGrp="1"/>
          </p:cNvSpPr>
          <p:nvPr>
            <p:ph idx="1"/>
          </p:nvPr>
        </p:nvSpPr>
        <p:spPr>
          <a:xfrm>
            <a:off x="1230886" y="2128555"/>
            <a:ext cx="10515600" cy="4351338"/>
          </a:xfrm>
        </p:spPr>
        <p:txBody>
          <a:bodyPr/>
          <a:lstStyle/>
          <a:p>
            <a:pPr marL="514350" indent="-514350">
              <a:spcAft>
                <a:spcPts val="1200"/>
              </a:spcAft>
              <a:buAutoNum type="arabicPeriod"/>
            </a:pPr>
            <a:r>
              <a:rPr lang="en-CA" dirty="0"/>
              <a:t>The Problem</a:t>
            </a:r>
          </a:p>
          <a:p>
            <a:pPr marL="514350" indent="-514350">
              <a:spcAft>
                <a:spcPts val="1200"/>
              </a:spcAft>
              <a:buAutoNum type="arabicPeriod"/>
            </a:pPr>
            <a:r>
              <a:rPr lang="en-CA" dirty="0"/>
              <a:t>MSE and Robustness Testing</a:t>
            </a:r>
          </a:p>
          <a:p>
            <a:pPr marL="514350" indent="-514350">
              <a:spcAft>
                <a:spcPts val="1200"/>
              </a:spcAft>
              <a:buAutoNum type="arabicPeriod"/>
            </a:pPr>
            <a:r>
              <a:rPr lang="en-CA" dirty="0"/>
              <a:t>Methods</a:t>
            </a:r>
          </a:p>
          <a:p>
            <a:pPr marL="514350" indent="-514350">
              <a:spcAft>
                <a:spcPts val="1200"/>
              </a:spcAft>
              <a:buAutoNum type="arabicPeriod"/>
            </a:pPr>
            <a:r>
              <a:rPr lang="en-CA" dirty="0"/>
              <a:t>Results</a:t>
            </a:r>
          </a:p>
          <a:p>
            <a:pPr marL="514350" indent="-514350">
              <a:spcAft>
                <a:spcPts val="1200"/>
              </a:spcAft>
              <a:buAutoNum type="arabicPeriod"/>
            </a:pPr>
            <a:r>
              <a:rPr lang="en-CA" dirty="0"/>
              <a:t>Conclusions &amp; Discussion</a:t>
            </a:r>
          </a:p>
        </p:txBody>
      </p:sp>
    </p:spTree>
    <p:extLst>
      <p:ext uri="{BB962C8B-B14F-4D97-AF65-F5344CB8AC3E}">
        <p14:creationId xmlns:p14="http://schemas.microsoft.com/office/powerpoint/2010/main" val="41170332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2B392E-96E3-39A8-4657-2637133D99C1}"/>
              </a:ext>
            </a:extLst>
          </p:cNvPr>
          <p:cNvSpPr txBox="1"/>
          <p:nvPr/>
        </p:nvSpPr>
        <p:spPr>
          <a:xfrm>
            <a:off x="624560" y="994197"/>
            <a:ext cx="10662390" cy="6186309"/>
          </a:xfrm>
          <a:prstGeom prst="rect">
            <a:avLst/>
          </a:prstGeom>
          <a:noFill/>
        </p:spPr>
        <p:txBody>
          <a:bodyPr wrap="square" rtlCol="0">
            <a:spAutoFit/>
          </a:bodyPr>
          <a:lstStyle/>
          <a:p>
            <a:pPr marL="285750" indent="-285750">
              <a:buFont typeface="Arial" panose="020B0604020202020204" pitchFamily="34" charset="0"/>
              <a:buChar char="•"/>
            </a:pPr>
            <a:r>
              <a:rPr lang="en-CA" sz="2200" dirty="0"/>
              <a:t>Marine communities are expected to experience increased impacts from factors relating to climate change.</a:t>
            </a:r>
          </a:p>
          <a:p>
            <a:pPr marL="285750" indent="-285750">
              <a:buFont typeface="Arial" panose="020B0604020202020204" pitchFamily="34" charset="0"/>
              <a:buChar char="•"/>
            </a:pPr>
            <a:endParaRPr lang="en-CA" sz="2200" dirty="0"/>
          </a:p>
          <a:p>
            <a:pPr marL="285750" indent="-285750">
              <a:buFont typeface="Arial" panose="020B0604020202020204" pitchFamily="34" charset="0"/>
              <a:buChar char="•"/>
            </a:pPr>
            <a:r>
              <a:rPr lang="en-CA" sz="2200" dirty="0"/>
              <a:t>There is a need for fishery management practices that are robust to changing environmental conditions, population and fishery dynamics.</a:t>
            </a:r>
          </a:p>
          <a:p>
            <a:pPr marL="285750" indent="-285750">
              <a:buFont typeface="Arial" panose="020B0604020202020204" pitchFamily="34" charset="0"/>
              <a:buChar char="•"/>
            </a:pPr>
            <a:endParaRPr lang="en-CA" sz="2200" dirty="0"/>
          </a:p>
          <a:p>
            <a:pPr marL="285750" indent="-285750">
              <a:buFont typeface="Arial" panose="020B0604020202020204" pitchFamily="34" charset="0"/>
              <a:buChar char="•"/>
            </a:pPr>
            <a:r>
              <a:rPr lang="en-CA" sz="2200" dirty="0"/>
              <a:t>Forecasting of quantitative impacts is highly uncertain and the relative credibility of scenarios is unknown. Forecasts are the product of various theoretical models, for which empirical support varies:</a:t>
            </a:r>
          </a:p>
          <a:p>
            <a:pPr marL="285750" indent="-285750">
              <a:buFont typeface="Arial" panose="020B0604020202020204" pitchFamily="34" charset="0"/>
              <a:buChar char="•"/>
            </a:pPr>
            <a:endParaRPr lang="en-CA" sz="2200" dirty="0"/>
          </a:p>
          <a:p>
            <a:pPr marL="285750" indent="-285750">
              <a:buFont typeface="Arial" panose="020B0604020202020204" pitchFamily="34" charset="0"/>
              <a:buChar char="•"/>
            </a:pPr>
            <a:endParaRPr lang="en-CA" sz="2200" dirty="0"/>
          </a:p>
          <a:p>
            <a:pPr marL="285750" indent="-285750">
              <a:buFont typeface="Arial" panose="020B0604020202020204" pitchFamily="34" charset="0"/>
              <a:buChar char="•"/>
            </a:pPr>
            <a:endParaRPr lang="en-CA" sz="2200" dirty="0"/>
          </a:p>
          <a:p>
            <a:endParaRPr lang="en-CA" sz="2200" dirty="0"/>
          </a:p>
          <a:p>
            <a:pPr algn="ctr"/>
            <a:r>
              <a:rPr lang="en-US" sz="2200" dirty="0"/>
              <a:t>If scientific uncertainty over climate impacts on fish populations is inevitably very high, should this necessarily obstruct progress in establishing robust fishery management practices? </a:t>
            </a:r>
            <a:endParaRPr lang="en-CA" sz="2200" dirty="0"/>
          </a:p>
          <a:p>
            <a:pPr marL="285750" indent="-285750">
              <a:buFont typeface="Arial" panose="020B0604020202020204" pitchFamily="34" charset="0"/>
              <a:buChar char="•"/>
            </a:pPr>
            <a:endParaRPr lang="en-CA" sz="2200" dirty="0"/>
          </a:p>
          <a:p>
            <a:pPr marL="285750" indent="-285750">
              <a:buFont typeface="Arial" panose="020B0604020202020204" pitchFamily="34" charset="0"/>
              <a:buChar char="•"/>
            </a:pPr>
            <a:endParaRPr lang="en-CA" sz="2200" dirty="0"/>
          </a:p>
        </p:txBody>
      </p:sp>
      <p:sp>
        <p:nvSpPr>
          <p:cNvPr id="4" name="TextBox 3">
            <a:extLst>
              <a:ext uri="{FF2B5EF4-FFF2-40B4-BE49-F238E27FC236}">
                <a16:creationId xmlns:a16="http://schemas.microsoft.com/office/drawing/2014/main" id="{7C70F593-231C-F699-D3CF-08261EE88D47}"/>
              </a:ext>
            </a:extLst>
          </p:cNvPr>
          <p:cNvSpPr txBox="1"/>
          <p:nvPr/>
        </p:nvSpPr>
        <p:spPr>
          <a:xfrm>
            <a:off x="583421" y="4437366"/>
            <a:ext cx="1189281" cy="369332"/>
          </a:xfrm>
          <a:prstGeom prst="rect">
            <a:avLst/>
          </a:prstGeom>
          <a:solidFill>
            <a:schemeClr val="accent4">
              <a:lumMod val="40000"/>
              <a:lumOff val="60000"/>
            </a:schemeClr>
          </a:solidFill>
        </p:spPr>
        <p:txBody>
          <a:bodyPr wrap="square" rtlCol="0">
            <a:spAutoFit/>
          </a:bodyPr>
          <a:lstStyle/>
          <a:p>
            <a:pPr algn="ctr"/>
            <a:r>
              <a:rPr lang="en-CA" dirty="0"/>
              <a:t>Emissions</a:t>
            </a:r>
          </a:p>
        </p:txBody>
      </p:sp>
      <p:sp>
        <p:nvSpPr>
          <p:cNvPr id="5" name="TextBox 4">
            <a:extLst>
              <a:ext uri="{FF2B5EF4-FFF2-40B4-BE49-F238E27FC236}">
                <a16:creationId xmlns:a16="http://schemas.microsoft.com/office/drawing/2014/main" id="{9D550F0E-6D58-58A9-62C5-26BB40FF9168}"/>
              </a:ext>
            </a:extLst>
          </p:cNvPr>
          <p:cNvSpPr txBox="1"/>
          <p:nvPr/>
        </p:nvSpPr>
        <p:spPr>
          <a:xfrm>
            <a:off x="2107891" y="4448587"/>
            <a:ext cx="1356639" cy="369332"/>
          </a:xfrm>
          <a:prstGeom prst="rect">
            <a:avLst/>
          </a:prstGeom>
          <a:solidFill>
            <a:schemeClr val="accent1">
              <a:lumMod val="20000"/>
              <a:lumOff val="80000"/>
            </a:schemeClr>
          </a:solidFill>
        </p:spPr>
        <p:txBody>
          <a:bodyPr wrap="square" rtlCol="0">
            <a:spAutoFit/>
          </a:bodyPr>
          <a:lstStyle/>
          <a:p>
            <a:pPr algn="ctr"/>
            <a:r>
              <a:rPr lang="en-CA" dirty="0"/>
              <a:t>Climatology</a:t>
            </a:r>
          </a:p>
        </p:txBody>
      </p:sp>
      <p:sp>
        <p:nvSpPr>
          <p:cNvPr id="6" name="TextBox 5">
            <a:extLst>
              <a:ext uri="{FF2B5EF4-FFF2-40B4-BE49-F238E27FC236}">
                <a16:creationId xmlns:a16="http://schemas.microsoft.com/office/drawing/2014/main" id="{C9460482-D5D0-B425-DC15-1D36FA1D2E8F}"/>
              </a:ext>
            </a:extLst>
          </p:cNvPr>
          <p:cNvSpPr txBox="1"/>
          <p:nvPr/>
        </p:nvSpPr>
        <p:spPr>
          <a:xfrm>
            <a:off x="3782422" y="4448590"/>
            <a:ext cx="1574017" cy="369332"/>
          </a:xfrm>
          <a:prstGeom prst="rect">
            <a:avLst/>
          </a:prstGeom>
          <a:solidFill>
            <a:schemeClr val="accent1">
              <a:lumMod val="40000"/>
              <a:lumOff val="60000"/>
            </a:schemeClr>
          </a:solidFill>
        </p:spPr>
        <p:txBody>
          <a:bodyPr wrap="square" rtlCol="0">
            <a:spAutoFit/>
          </a:bodyPr>
          <a:lstStyle/>
          <a:p>
            <a:pPr algn="ctr"/>
            <a:r>
              <a:rPr lang="en-CA" dirty="0"/>
              <a:t>Oceanography</a:t>
            </a:r>
          </a:p>
        </p:txBody>
      </p:sp>
      <p:sp>
        <p:nvSpPr>
          <p:cNvPr id="8" name="TextBox 7">
            <a:extLst>
              <a:ext uri="{FF2B5EF4-FFF2-40B4-BE49-F238E27FC236}">
                <a16:creationId xmlns:a16="http://schemas.microsoft.com/office/drawing/2014/main" id="{E44103AF-B04B-B5DC-1580-B2881CFB0C10}"/>
              </a:ext>
            </a:extLst>
          </p:cNvPr>
          <p:cNvSpPr txBox="1"/>
          <p:nvPr/>
        </p:nvSpPr>
        <p:spPr>
          <a:xfrm>
            <a:off x="5680521" y="4454153"/>
            <a:ext cx="1047166" cy="369332"/>
          </a:xfrm>
          <a:prstGeom prst="rect">
            <a:avLst/>
          </a:prstGeom>
          <a:solidFill>
            <a:schemeClr val="accent6">
              <a:lumMod val="20000"/>
              <a:lumOff val="80000"/>
            </a:schemeClr>
          </a:solidFill>
        </p:spPr>
        <p:txBody>
          <a:bodyPr wrap="square" rtlCol="0">
            <a:spAutoFit/>
          </a:bodyPr>
          <a:lstStyle/>
          <a:p>
            <a:pPr algn="ctr"/>
            <a:r>
              <a:rPr lang="en-CA" dirty="0"/>
              <a:t>Habitat</a:t>
            </a:r>
          </a:p>
        </p:txBody>
      </p:sp>
      <p:sp>
        <p:nvSpPr>
          <p:cNvPr id="9" name="TextBox 8">
            <a:extLst>
              <a:ext uri="{FF2B5EF4-FFF2-40B4-BE49-F238E27FC236}">
                <a16:creationId xmlns:a16="http://schemas.microsoft.com/office/drawing/2014/main" id="{C78E7885-16F9-2ED9-B207-D43E038FC6DA}"/>
              </a:ext>
            </a:extLst>
          </p:cNvPr>
          <p:cNvSpPr txBox="1"/>
          <p:nvPr/>
        </p:nvSpPr>
        <p:spPr>
          <a:xfrm>
            <a:off x="7049432" y="4466300"/>
            <a:ext cx="1047167" cy="369332"/>
          </a:xfrm>
          <a:prstGeom prst="rect">
            <a:avLst/>
          </a:prstGeom>
          <a:solidFill>
            <a:schemeClr val="accent6">
              <a:lumMod val="60000"/>
              <a:lumOff val="40000"/>
            </a:schemeClr>
          </a:solidFill>
        </p:spPr>
        <p:txBody>
          <a:bodyPr wrap="square" rtlCol="0">
            <a:spAutoFit/>
          </a:bodyPr>
          <a:lstStyle/>
          <a:p>
            <a:pPr algn="ctr"/>
            <a:r>
              <a:rPr lang="en-CA" dirty="0"/>
              <a:t>Ecology</a:t>
            </a:r>
          </a:p>
        </p:txBody>
      </p:sp>
      <p:sp>
        <p:nvSpPr>
          <p:cNvPr id="10" name="TextBox 9">
            <a:extLst>
              <a:ext uri="{FF2B5EF4-FFF2-40B4-BE49-F238E27FC236}">
                <a16:creationId xmlns:a16="http://schemas.microsoft.com/office/drawing/2014/main" id="{95A6626D-5DC6-8F7A-FDAE-BE96CAF38EC8}"/>
              </a:ext>
            </a:extLst>
          </p:cNvPr>
          <p:cNvSpPr txBox="1"/>
          <p:nvPr/>
        </p:nvSpPr>
        <p:spPr>
          <a:xfrm>
            <a:off x="8419515" y="4189329"/>
            <a:ext cx="1356639" cy="923330"/>
          </a:xfrm>
          <a:prstGeom prst="rect">
            <a:avLst/>
          </a:prstGeom>
          <a:solidFill>
            <a:schemeClr val="accent2">
              <a:lumMod val="40000"/>
              <a:lumOff val="60000"/>
            </a:schemeClr>
          </a:solidFill>
        </p:spPr>
        <p:txBody>
          <a:bodyPr wrap="square" rtlCol="0">
            <a:spAutoFit/>
          </a:bodyPr>
          <a:lstStyle/>
          <a:p>
            <a:pPr algn="ctr"/>
            <a:r>
              <a:rPr lang="en-CA" dirty="0"/>
              <a:t>Behavior physiology biology</a:t>
            </a:r>
          </a:p>
        </p:txBody>
      </p:sp>
      <p:sp>
        <p:nvSpPr>
          <p:cNvPr id="11" name="TextBox 10">
            <a:extLst>
              <a:ext uri="{FF2B5EF4-FFF2-40B4-BE49-F238E27FC236}">
                <a16:creationId xmlns:a16="http://schemas.microsoft.com/office/drawing/2014/main" id="{BD78F2FF-237A-86C7-D73D-D3AAFF7C60FB}"/>
              </a:ext>
            </a:extLst>
          </p:cNvPr>
          <p:cNvSpPr txBox="1"/>
          <p:nvPr/>
        </p:nvSpPr>
        <p:spPr>
          <a:xfrm>
            <a:off x="10088899" y="4310087"/>
            <a:ext cx="1356639" cy="646331"/>
          </a:xfrm>
          <a:prstGeom prst="rect">
            <a:avLst/>
          </a:prstGeom>
          <a:solidFill>
            <a:schemeClr val="accent3">
              <a:lumMod val="40000"/>
              <a:lumOff val="60000"/>
            </a:schemeClr>
          </a:solidFill>
        </p:spPr>
        <p:txBody>
          <a:bodyPr wrap="square" rtlCol="0">
            <a:spAutoFit/>
          </a:bodyPr>
          <a:lstStyle/>
          <a:p>
            <a:pPr algn="ctr"/>
            <a:r>
              <a:rPr lang="en-CA" dirty="0"/>
              <a:t>Fishery exploitation</a:t>
            </a:r>
          </a:p>
        </p:txBody>
      </p:sp>
      <p:sp>
        <p:nvSpPr>
          <p:cNvPr id="12" name="Arrow: Left-Right 11">
            <a:extLst>
              <a:ext uri="{FF2B5EF4-FFF2-40B4-BE49-F238E27FC236}">
                <a16:creationId xmlns:a16="http://schemas.microsoft.com/office/drawing/2014/main" id="{A59030F7-CBAA-1D4A-5BA1-B932F4E6B790}"/>
              </a:ext>
            </a:extLst>
          </p:cNvPr>
          <p:cNvSpPr/>
          <p:nvPr/>
        </p:nvSpPr>
        <p:spPr>
          <a:xfrm>
            <a:off x="1772703" y="4512641"/>
            <a:ext cx="321630" cy="218782"/>
          </a:xfrm>
          <a:prstGeom prst="leftRightArrow">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Arrow: Left-Right 13">
            <a:extLst>
              <a:ext uri="{FF2B5EF4-FFF2-40B4-BE49-F238E27FC236}">
                <a16:creationId xmlns:a16="http://schemas.microsoft.com/office/drawing/2014/main" id="{264A7066-B28A-7FD9-72BC-FAC65A052D1C}"/>
              </a:ext>
            </a:extLst>
          </p:cNvPr>
          <p:cNvSpPr/>
          <p:nvPr/>
        </p:nvSpPr>
        <p:spPr>
          <a:xfrm>
            <a:off x="3460792" y="4523862"/>
            <a:ext cx="321630" cy="218782"/>
          </a:xfrm>
          <a:prstGeom prst="leftRightArrow">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Arrow: Right 16">
            <a:extLst>
              <a:ext uri="{FF2B5EF4-FFF2-40B4-BE49-F238E27FC236}">
                <a16:creationId xmlns:a16="http://schemas.microsoft.com/office/drawing/2014/main" id="{8D2202F5-8166-1205-E902-0E756BA73DE1}"/>
              </a:ext>
            </a:extLst>
          </p:cNvPr>
          <p:cNvSpPr/>
          <p:nvPr/>
        </p:nvSpPr>
        <p:spPr>
          <a:xfrm>
            <a:off x="9776154" y="4543605"/>
            <a:ext cx="312745" cy="214779"/>
          </a:xfrm>
          <a:prstGeom prst="rightArrow">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Arrow: Right 19">
            <a:extLst>
              <a:ext uri="{FF2B5EF4-FFF2-40B4-BE49-F238E27FC236}">
                <a16:creationId xmlns:a16="http://schemas.microsoft.com/office/drawing/2014/main" id="{7504D325-AF30-D80F-6B54-E41CDC5A9EA2}"/>
              </a:ext>
            </a:extLst>
          </p:cNvPr>
          <p:cNvSpPr/>
          <p:nvPr/>
        </p:nvSpPr>
        <p:spPr>
          <a:xfrm>
            <a:off x="5359820" y="4532561"/>
            <a:ext cx="312745" cy="214779"/>
          </a:xfrm>
          <a:prstGeom prst="rightArrow">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Arrow: Left-Right 20">
            <a:extLst>
              <a:ext uri="{FF2B5EF4-FFF2-40B4-BE49-F238E27FC236}">
                <a16:creationId xmlns:a16="http://schemas.microsoft.com/office/drawing/2014/main" id="{998D27B7-B6C7-4A74-D2C8-2CDCC6C5C803}"/>
              </a:ext>
            </a:extLst>
          </p:cNvPr>
          <p:cNvSpPr/>
          <p:nvPr/>
        </p:nvSpPr>
        <p:spPr>
          <a:xfrm>
            <a:off x="8084326" y="4549104"/>
            <a:ext cx="321630" cy="218782"/>
          </a:xfrm>
          <a:prstGeom prst="leftRightArrow">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Arrow: Right 22">
            <a:extLst>
              <a:ext uri="{FF2B5EF4-FFF2-40B4-BE49-F238E27FC236}">
                <a16:creationId xmlns:a16="http://schemas.microsoft.com/office/drawing/2014/main" id="{C861E42F-8CAA-D9DF-1E17-15EF68D2D76F}"/>
              </a:ext>
            </a:extLst>
          </p:cNvPr>
          <p:cNvSpPr/>
          <p:nvPr/>
        </p:nvSpPr>
        <p:spPr>
          <a:xfrm>
            <a:off x="6731602" y="4563300"/>
            <a:ext cx="312745" cy="214779"/>
          </a:xfrm>
          <a:prstGeom prst="rightArrow">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 name="TextBox 23">
            <a:extLst>
              <a:ext uri="{FF2B5EF4-FFF2-40B4-BE49-F238E27FC236}">
                <a16:creationId xmlns:a16="http://schemas.microsoft.com/office/drawing/2014/main" id="{43762B95-51D0-681C-5CA4-4723ACBE2EFB}"/>
              </a:ext>
            </a:extLst>
          </p:cNvPr>
          <p:cNvSpPr txBox="1"/>
          <p:nvPr/>
        </p:nvSpPr>
        <p:spPr>
          <a:xfrm>
            <a:off x="476481" y="314150"/>
            <a:ext cx="5722013" cy="461665"/>
          </a:xfrm>
          <a:prstGeom prst="rect">
            <a:avLst/>
          </a:prstGeom>
          <a:noFill/>
        </p:spPr>
        <p:txBody>
          <a:bodyPr wrap="square" rtlCol="0">
            <a:spAutoFit/>
          </a:bodyPr>
          <a:lstStyle/>
          <a:p>
            <a:r>
              <a:rPr lang="en-CA" sz="2400" b="1" dirty="0"/>
              <a:t>1. The Problem</a:t>
            </a:r>
          </a:p>
        </p:txBody>
      </p:sp>
    </p:spTree>
    <p:extLst>
      <p:ext uri="{BB962C8B-B14F-4D97-AF65-F5344CB8AC3E}">
        <p14:creationId xmlns:p14="http://schemas.microsoft.com/office/powerpoint/2010/main" val="1007825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2B392E-96E3-39A8-4657-2637133D99C1}"/>
              </a:ext>
            </a:extLst>
          </p:cNvPr>
          <p:cNvSpPr txBox="1"/>
          <p:nvPr/>
        </p:nvSpPr>
        <p:spPr>
          <a:xfrm>
            <a:off x="476480" y="910405"/>
            <a:ext cx="10662390" cy="1785104"/>
          </a:xfrm>
          <a:prstGeom prst="rect">
            <a:avLst/>
          </a:prstGeom>
          <a:noFill/>
        </p:spPr>
        <p:txBody>
          <a:bodyPr wrap="square" rtlCol="0">
            <a:spAutoFit/>
          </a:bodyPr>
          <a:lstStyle/>
          <a:p>
            <a:pPr marL="285750" indent="-285750">
              <a:buFont typeface="Arial" panose="020B0604020202020204" pitchFamily="34" charset="0"/>
              <a:buChar char="•"/>
            </a:pPr>
            <a:r>
              <a:rPr lang="en-CA" sz="2100" dirty="0"/>
              <a:t>A framework for providing tactical advice that has been demonstrated for robustness to hypothetical scenarios. </a:t>
            </a:r>
          </a:p>
          <a:p>
            <a:pPr marL="285750" indent="-285750">
              <a:buFont typeface="Arial" panose="020B0604020202020204" pitchFamily="34" charset="0"/>
              <a:buChar char="•"/>
            </a:pPr>
            <a:endParaRPr lang="en-CA" sz="2200" dirty="0"/>
          </a:p>
          <a:p>
            <a:pPr marL="285750" indent="-285750">
              <a:buFont typeface="Arial" panose="020B0604020202020204" pitchFamily="34" charset="0"/>
              <a:buChar char="•"/>
            </a:pPr>
            <a:endParaRPr lang="en-CA" sz="2200" dirty="0"/>
          </a:p>
          <a:p>
            <a:pPr marL="285750" indent="-285750">
              <a:buFont typeface="Arial" panose="020B0604020202020204" pitchFamily="34" charset="0"/>
              <a:buChar char="•"/>
            </a:pPr>
            <a:endParaRPr lang="en-CA" sz="2200" dirty="0"/>
          </a:p>
        </p:txBody>
      </p:sp>
      <p:sp>
        <p:nvSpPr>
          <p:cNvPr id="24" name="TextBox 23">
            <a:extLst>
              <a:ext uri="{FF2B5EF4-FFF2-40B4-BE49-F238E27FC236}">
                <a16:creationId xmlns:a16="http://schemas.microsoft.com/office/drawing/2014/main" id="{43762B95-51D0-681C-5CA4-4723ACBE2EFB}"/>
              </a:ext>
            </a:extLst>
          </p:cNvPr>
          <p:cNvSpPr txBox="1"/>
          <p:nvPr/>
        </p:nvSpPr>
        <p:spPr>
          <a:xfrm>
            <a:off x="476481" y="314150"/>
            <a:ext cx="5722013" cy="461665"/>
          </a:xfrm>
          <a:prstGeom prst="rect">
            <a:avLst/>
          </a:prstGeom>
          <a:noFill/>
        </p:spPr>
        <p:txBody>
          <a:bodyPr wrap="square" rtlCol="0">
            <a:spAutoFit/>
          </a:bodyPr>
          <a:lstStyle/>
          <a:p>
            <a:r>
              <a:rPr lang="en-CA" sz="2400" b="1" dirty="0"/>
              <a:t>2. MSE and Robustness Testing</a:t>
            </a:r>
          </a:p>
        </p:txBody>
      </p:sp>
      <p:pic>
        <p:nvPicPr>
          <p:cNvPr id="2" name="Picture 1">
            <a:extLst>
              <a:ext uri="{FF2B5EF4-FFF2-40B4-BE49-F238E27FC236}">
                <a16:creationId xmlns:a16="http://schemas.microsoft.com/office/drawing/2014/main" id="{247FA2A0-F2B5-72CB-DB80-87ED475721EF}"/>
              </a:ext>
            </a:extLst>
          </p:cNvPr>
          <p:cNvPicPr>
            <a:picLocks noChangeAspect="1"/>
          </p:cNvPicPr>
          <p:nvPr/>
        </p:nvPicPr>
        <p:blipFill>
          <a:blip r:embed="rId3"/>
          <a:stretch>
            <a:fillRect/>
          </a:stretch>
        </p:blipFill>
        <p:spPr>
          <a:xfrm>
            <a:off x="4764136" y="1680912"/>
            <a:ext cx="7113246" cy="4665555"/>
          </a:xfrm>
          <a:prstGeom prst="rect">
            <a:avLst/>
          </a:prstGeom>
        </p:spPr>
      </p:pic>
      <p:sp>
        <p:nvSpPr>
          <p:cNvPr id="7" name="Rectangle 6">
            <a:extLst>
              <a:ext uri="{FF2B5EF4-FFF2-40B4-BE49-F238E27FC236}">
                <a16:creationId xmlns:a16="http://schemas.microsoft.com/office/drawing/2014/main" id="{92E950FC-B047-59E7-5128-CDA0AC445B4C}"/>
              </a:ext>
            </a:extLst>
          </p:cNvPr>
          <p:cNvSpPr/>
          <p:nvPr/>
        </p:nvSpPr>
        <p:spPr>
          <a:xfrm>
            <a:off x="5043224" y="1680912"/>
            <a:ext cx="6978611" cy="48447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85E00534-AB9A-088D-B23A-A86F3EB75865}"/>
              </a:ext>
            </a:extLst>
          </p:cNvPr>
          <p:cNvSpPr/>
          <p:nvPr/>
        </p:nvSpPr>
        <p:spPr>
          <a:xfrm>
            <a:off x="8583018" y="2165389"/>
            <a:ext cx="3507071" cy="374890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F996B83D-C1FA-504E-F80D-7E1A6C0B226A}"/>
              </a:ext>
            </a:extLst>
          </p:cNvPr>
          <p:cNvSpPr/>
          <p:nvPr/>
        </p:nvSpPr>
        <p:spPr>
          <a:xfrm>
            <a:off x="8330577" y="3048172"/>
            <a:ext cx="3820284" cy="48447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TextBox 15">
            <a:extLst>
              <a:ext uri="{FF2B5EF4-FFF2-40B4-BE49-F238E27FC236}">
                <a16:creationId xmlns:a16="http://schemas.microsoft.com/office/drawing/2014/main" id="{76DF7824-7693-3FF1-9D18-D9FB4621B66B}"/>
              </a:ext>
            </a:extLst>
          </p:cNvPr>
          <p:cNvSpPr txBox="1"/>
          <p:nvPr/>
        </p:nvSpPr>
        <p:spPr>
          <a:xfrm>
            <a:off x="481976" y="1854168"/>
            <a:ext cx="4218228" cy="4616648"/>
          </a:xfrm>
          <a:prstGeom prst="rect">
            <a:avLst/>
          </a:prstGeom>
          <a:noFill/>
        </p:spPr>
        <p:txBody>
          <a:bodyPr wrap="square" rtlCol="0">
            <a:spAutoFit/>
          </a:bodyPr>
          <a:lstStyle/>
          <a:p>
            <a:pPr marL="285750" indent="-285750">
              <a:buFont typeface="Arial" panose="020B0604020202020204" pitchFamily="34" charset="0"/>
              <a:buChar char="•"/>
            </a:pPr>
            <a:r>
              <a:rPr lang="en-CA" sz="2100" dirty="0"/>
              <a:t>Consider </a:t>
            </a:r>
            <a:r>
              <a:rPr lang="en-CA" sz="2100" b="1" u="sng" dirty="0"/>
              <a:t>an example &gt;</a:t>
            </a:r>
            <a:r>
              <a:rPr lang="en-CA" sz="2100" dirty="0"/>
              <a:t> where three management procedures perform similarly under the reference set of operating models.</a:t>
            </a:r>
          </a:p>
          <a:p>
            <a:pPr marL="285750" indent="-285750">
              <a:buFont typeface="Arial" panose="020B0604020202020204" pitchFamily="34" charset="0"/>
              <a:buChar char="•"/>
            </a:pPr>
            <a:endParaRPr lang="en-CA" sz="2100" dirty="0"/>
          </a:p>
          <a:p>
            <a:pPr marL="285750" indent="-285750">
              <a:buFont typeface="Arial" panose="020B0604020202020204" pitchFamily="34" charset="0"/>
              <a:buChar char="•"/>
            </a:pPr>
            <a:r>
              <a:rPr lang="en-CA" sz="2100" dirty="0"/>
              <a:t>Why not choose an MP that is also robust to the climate test if it perform comparably under the reference set of operating models?</a:t>
            </a:r>
          </a:p>
          <a:p>
            <a:pPr marL="285750" indent="-285750">
              <a:buFont typeface="Arial" panose="020B0604020202020204" pitchFamily="34" charset="0"/>
              <a:buChar char="•"/>
            </a:pPr>
            <a:endParaRPr lang="en-CA" sz="2100" dirty="0"/>
          </a:p>
          <a:p>
            <a:pPr marL="285750" indent="-285750">
              <a:buFont typeface="Arial" panose="020B0604020202020204" pitchFamily="34" charset="0"/>
              <a:buChar char="•"/>
            </a:pPr>
            <a:r>
              <a:rPr lang="en-CA" sz="2100" dirty="0"/>
              <a:t>Does it matter if the robustness tests are not well supported empirically?</a:t>
            </a:r>
          </a:p>
        </p:txBody>
      </p:sp>
      <p:sp>
        <p:nvSpPr>
          <p:cNvPr id="18" name="TextBox 17">
            <a:extLst>
              <a:ext uri="{FF2B5EF4-FFF2-40B4-BE49-F238E27FC236}">
                <a16:creationId xmlns:a16="http://schemas.microsoft.com/office/drawing/2014/main" id="{23773F0B-4F4B-0796-B979-EC688958AD18}"/>
              </a:ext>
            </a:extLst>
          </p:cNvPr>
          <p:cNvSpPr txBox="1"/>
          <p:nvPr/>
        </p:nvSpPr>
        <p:spPr>
          <a:xfrm>
            <a:off x="5082494" y="1940997"/>
            <a:ext cx="3220034" cy="646331"/>
          </a:xfrm>
          <a:prstGeom prst="rect">
            <a:avLst/>
          </a:prstGeom>
          <a:solidFill>
            <a:schemeClr val="bg1"/>
          </a:solidFill>
        </p:spPr>
        <p:txBody>
          <a:bodyPr wrap="square" rtlCol="0">
            <a:spAutoFit/>
          </a:bodyPr>
          <a:lstStyle/>
          <a:p>
            <a:pPr algn="ctr"/>
            <a:r>
              <a:rPr lang="en-CA" dirty="0"/>
              <a:t>Reference Set Operating Models</a:t>
            </a:r>
          </a:p>
          <a:p>
            <a:pPr algn="ctr"/>
            <a:endParaRPr lang="en-CA" dirty="0"/>
          </a:p>
        </p:txBody>
      </p:sp>
      <p:sp>
        <p:nvSpPr>
          <p:cNvPr id="19" name="Rectangle 18">
            <a:extLst>
              <a:ext uri="{FF2B5EF4-FFF2-40B4-BE49-F238E27FC236}">
                <a16:creationId xmlns:a16="http://schemas.microsoft.com/office/drawing/2014/main" id="{5FDE9A4E-8DD4-7FF4-6ABC-62AC64B9D56B}"/>
              </a:ext>
            </a:extLst>
          </p:cNvPr>
          <p:cNvSpPr/>
          <p:nvPr/>
        </p:nvSpPr>
        <p:spPr>
          <a:xfrm>
            <a:off x="5448534" y="2492881"/>
            <a:ext cx="1126170" cy="2447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TextBox 21">
            <a:extLst>
              <a:ext uri="{FF2B5EF4-FFF2-40B4-BE49-F238E27FC236}">
                <a16:creationId xmlns:a16="http://schemas.microsoft.com/office/drawing/2014/main" id="{374F6098-3F63-F711-C1F1-0ACCA43FEC8D}"/>
              </a:ext>
            </a:extLst>
          </p:cNvPr>
          <p:cNvSpPr txBox="1"/>
          <p:nvPr/>
        </p:nvSpPr>
        <p:spPr>
          <a:xfrm>
            <a:off x="8773753" y="1925002"/>
            <a:ext cx="3103629" cy="923330"/>
          </a:xfrm>
          <a:prstGeom prst="rect">
            <a:avLst/>
          </a:prstGeom>
          <a:solidFill>
            <a:schemeClr val="bg1"/>
          </a:solidFill>
        </p:spPr>
        <p:txBody>
          <a:bodyPr wrap="square" rtlCol="0">
            <a:spAutoFit/>
          </a:bodyPr>
          <a:lstStyle/>
          <a:p>
            <a:pPr algn="ctr"/>
            <a:r>
              <a:rPr lang="en-CA" dirty="0"/>
              <a:t>Climate Test Operating Models</a:t>
            </a:r>
          </a:p>
          <a:p>
            <a:pPr algn="ctr"/>
            <a:endParaRPr lang="en-CA" dirty="0"/>
          </a:p>
          <a:p>
            <a:pPr algn="ctr"/>
            <a:endParaRPr lang="en-CA" dirty="0"/>
          </a:p>
        </p:txBody>
      </p:sp>
    </p:spTree>
    <p:extLst>
      <p:ext uri="{BB962C8B-B14F-4D97-AF65-F5344CB8AC3E}">
        <p14:creationId xmlns:p14="http://schemas.microsoft.com/office/powerpoint/2010/main" val="3217503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3"/>
                                        </p:tgtEl>
                                      </p:cBhvr>
                                    </p:animEffect>
                                    <p:set>
                                      <p:cBhvr>
                                        <p:cTn id="7" dur="1" fill="hold">
                                          <p:stCondLst>
                                            <p:cond delay="499"/>
                                          </p:stCondLst>
                                        </p:cTn>
                                        <p:tgtEl>
                                          <p:spTgt spid="13"/>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5"/>
                                        </p:tgtEl>
                                      </p:cBhvr>
                                    </p:animEffect>
                                    <p:set>
                                      <p:cBhvr>
                                        <p:cTn id="10" dur="1" fill="hold">
                                          <p:stCondLst>
                                            <p:cond delay="499"/>
                                          </p:stCondLst>
                                        </p:cTn>
                                        <p:tgtEl>
                                          <p:spTgt spid="1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0" presetClass="entr" presetSubtype="0" fill="hold" nodeType="withEffect">
                                  <p:stCondLst>
                                    <p:cond delay="0"/>
                                  </p:stCondLst>
                                  <p:childTnLst>
                                    <p:set>
                                      <p:cBhvr>
                                        <p:cTn id="14" dur="1" fill="hold">
                                          <p:stCondLst>
                                            <p:cond delay="0"/>
                                          </p:stCondLst>
                                        </p:cTn>
                                        <p:tgtEl>
                                          <p:spTgt spid="16">
                                            <p:txEl>
                                              <p:pRg st="2" end="2"/>
                                            </p:txEl>
                                          </p:spTgt>
                                        </p:tgtEl>
                                        <p:attrNameLst>
                                          <p:attrName>style.visibility</p:attrName>
                                        </p:attrNameLst>
                                      </p:cBhvr>
                                      <p:to>
                                        <p:strVal val="visible"/>
                                      </p:to>
                                    </p:set>
                                    <p:animEffect transition="in" filter="fade">
                                      <p:cBhvr>
                                        <p:cTn id="15" dur="500"/>
                                        <p:tgtEl>
                                          <p:spTgt spid="1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6">
                                            <p:txEl>
                                              <p:pRg st="4" end="4"/>
                                            </p:txEl>
                                          </p:spTgt>
                                        </p:tgtEl>
                                        <p:attrNameLst>
                                          <p:attrName>style.visibility</p:attrName>
                                        </p:attrNameLst>
                                      </p:cBhvr>
                                      <p:to>
                                        <p:strVal val="visible"/>
                                      </p:to>
                                    </p:set>
                                    <p:animEffect transition="in" filter="fade">
                                      <p:cBhvr>
                                        <p:cTn id="20" dur="500"/>
                                        <p:tgtEl>
                                          <p:spTgt spid="1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2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2B392E-96E3-39A8-4657-2637133D99C1}"/>
              </a:ext>
            </a:extLst>
          </p:cNvPr>
          <p:cNvSpPr txBox="1"/>
          <p:nvPr/>
        </p:nvSpPr>
        <p:spPr>
          <a:xfrm>
            <a:off x="476481" y="857158"/>
            <a:ext cx="10942880" cy="1862048"/>
          </a:xfrm>
          <a:prstGeom prst="rect">
            <a:avLst/>
          </a:prstGeom>
          <a:noFill/>
        </p:spPr>
        <p:txBody>
          <a:bodyPr wrap="square" rtlCol="0">
            <a:spAutoFit/>
          </a:bodyPr>
          <a:lstStyle/>
          <a:p>
            <a:pPr marL="285750" indent="-285750">
              <a:buFont typeface="Arial" panose="020B0604020202020204" pitchFamily="34" charset="0"/>
              <a:buChar char="•"/>
            </a:pPr>
            <a:r>
              <a:rPr lang="en-CA" sz="2200" dirty="0"/>
              <a:t>6 operating models of the EcoTest framework based on SS3 stock assessment: </a:t>
            </a:r>
          </a:p>
          <a:p>
            <a:pPr>
              <a:spcAft>
                <a:spcPts val="600"/>
              </a:spcAft>
            </a:pPr>
            <a:r>
              <a:rPr lang="en-CA" sz="2200" dirty="0"/>
              <a:t>       bigeye tuna,  swordfish,  blue marlin,  white marlin,  blue shark  and  shortfin mako shark.</a:t>
            </a:r>
          </a:p>
          <a:p>
            <a:pPr marL="285750" indent="-285750">
              <a:buFont typeface="Arial" panose="020B0604020202020204" pitchFamily="34" charset="0"/>
              <a:buChar char="•"/>
            </a:pPr>
            <a:r>
              <a:rPr lang="en-CA" sz="2200" dirty="0"/>
              <a:t>4 climate tests and 2 levels for each based on ‘expert judgement’: </a:t>
            </a:r>
          </a:p>
          <a:p>
            <a:pPr marL="285750" indent="-285750">
              <a:buFont typeface="Arial" panose="020B0604020202020204" pitchFamily="34" charset="0"/>
              <a:buChar char="•"/>
            </a:pPr>
            <a:endParaRPr lang="en-CA" sz="2200" dirty="0"/>
          </a:p>
          <a:p>
            <a:endParaRPr lang="en-CA" sz="2200" dirty="0"/>
          </a:p>
        </p:txBody>
      </p:sp>
      <p:sp>
        <p:nvSpPr>
          <p:cNvPr id="24" name="TextBox 23">
            <a:extLst>
              <a:ext uri="{FF2B5EF4-FFF2-40B4-BE49-F238E27FC236}">
                <a16:creationId xmlns:a16="http://schemas.microsoft.com/office/drawing/2014/main" id="{43762B95-51D0-681C-5CA4-4723ACBE2EFB}"/>
              </a:ext>
            </a:extLst>
          </p:cNvPr>
          <p:cNvSpPr txBox="1"/>
          <p:nvPr/>
        </p:nvSpPr>
        <p:spPr>
          <a:xfrm>
            <a:off x="476481" y="314150"/>
            <a:ext cx="5722013" cy="461665"/>
          </a:xfrm>
          <a:prstGeom prst="rect">
            <a:avLst/>
          </a:prstGeom>
          <a:noFill/>
        </p:spPr>
        <p:txBody>
          <a:bodyPr wrap="square" rtlCol="0">
            <a:spAutoFit/>
          </a:bodyPr>
          <a:lstStyle/>
          <a:p>
            <a:r>
              <a:rPr lang="en-CA" sz="2400" b="1" dirty="0"/>
              <a:t>3. Methods: Operating Models</a:t>
            </a:r>
          </a:p>
        </p:txBody>
      </p:sp>
      <p:graphicFrame>
        <p:nvGraphicFramePr>
          <p:cNvPr id="2" name="Table 1">
            <a:extLst>
              <a:ext uri="{FF2B5EF4-FFF2-40B4-BE49-F238E27FC236}">
                <a16:creationId xmlns:a16="http://schemas.microsoft.com/office/drawing/2014/main" id="{5B4F55E2-CBDB-B87A-6D31-56DACCB69036}"/>
              </a:ext>
            </a:extLst>
          </p:cNvPr>
          <p:cNvGraphicFramePr>
            <a:graphicFrameLocks noGrp="1"/>
          </p:cNvGraphicFramePr>
          <p:nvPr>
            <p:extLst>
              <p:ext uri="{D42A27DB-BD31-4B8C-83A1-F6EECF244321}">
                <p14:modId xmlns:p14="http://schemas.microsoft.com/office/powerpoint/2010/main" val="933646898"/>
              </p:ext>
            </p:extLst>
          </p:nvPr>
        </p:nvGraphicFramePr>
        <p:xfrm>
          <a:off x="717589" y="2185584"/>
          <a:ext cx="10319258" cy="3931920"/>
        </p:xfrm>
        <a:graphic>
          <a:graphicData uri="http://schemas.openxmlformats.org/drawingml/2006/table">
            <a:tbl>
              <a:tblPr firstRow="1" firstCol="1" bandRow="1">
                <a:tableStyleId>{5C22544A-7EE6-4342-B048-85BDC9FD1C3A}</a:tableStyleId>
              </a:tblPr>
              <a:tblGrid>
                <a:gridCol w="3382468">
                  <a:extLst>
                    <a:ext uri="{9D8B030D-6E8A-4147-A177-3AD203B41FA5}">
                      <a16:colId xmlns:a16="http://schemas.microsoft.com/office/drawing/2014/main" val="1536826594"/>
                    </a:ext>
                  </a:extLst>
                </a:gridCol>
                <a:gridCol w="4033467">
                  <a:extLst>
                    <a:ext uri="{9D8B030D-6E8A-4147-A177-3AD203B41FA5}">
                      <a16:colId xmlns:a16="http://schemas.microsoft.com/office/drawing/2014/main" val="434607911"/>
                    </a:ext>
                  </a:extLst>
                </a:gridCol>
                <a:gridCol w="1452230">
                  <a:extLst>
                    <a:ext uri="{9D8B030D-6E8A-4147-A177-3AD203B41FA5}">
                      <a16:colId xmlns:a16="http://schemas.microsoft.com/office/drawing/2014/main" val="47090391"/>
                    </a:ext>
                  </a:extLst>
                </a:gridCol>
                <a:gridCol w="1451093">
                  <a:extLst>
                    <a:ext uri="{9D8B030D-6E8A-4147-A177-3AD203B41FA5}">
                      <a16:colId xmlns:a16="http://schemas.microsoft.com/office/drawing/2014/main" val="1568786431"/>
                    </a:ext>
                  </a:extLst>
                </a:gridCol>
              </a:tblGrid>
              <a:tr h="176993">
                <a:tc>
                  <a:txBody>
                    <a:bodyPr/>
                    <a:lstStyle/>
                    <a:p>
                      <a:r>
                        <a:rPr lang="en-CA" sz="1700">
                          <a:effectLst/>
                        </a:rPr>
                        <a:t>Operating model dynamics</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0320"/>
                      <a:r>
                        <a:rPr lang="en-CA" sz="1700">
                          <a:effectLst/>
                        </a:rPr>
                        <a:t>Scenario</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R="20320" algn="ctr"/>
                      <a:r>
                        <a:rPr lang="en-CA" sz="1700">
                          <a:effectLst/>
                        </a:rPr>
                        <a:t>Moderate</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R="20320" algn="ctr"/>
                      <a:r>
                        <a:rPr lang="en-CA" sz="1700">
                          <a:effectLst/>
                        </a:rPr>
                        <a:t>Extreme</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835268101"/>
                  </a:ext>
                </a:extLst>
              </a:tr>
              <a:tr h="641600">
                <a:tc>
                  <a:txBody>
                    <a:bodyPr/>
                    <a:lstStyle/>
                    <a:p>
                      <a:r>
                        <a:rPr lang="en-CA" sz="1700" dirty="0">
                          <a:effectLst/>
                        </a:rPr>
                        <a:t>Somatic growth </a:t>
                      </a:r>
                      <a:endParaRPr lang="en-CA"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1590">
                        <a:spcAft>
                          <a:spcPts val="600"/>
                        </a:spcAft>
                      </a:pPr>
                      <a:r>
                        <a:rPr lang="en-CA" sz="1700">
                          <a:effectLst/>
                        </a:rPr>
                        <a:t>von Bertalanffy growth rate K  </a:t>
                      </a:r>
                    </a:p>
                    <a:p>
                      <a:pPr marR="20320"/>
                      <a:r>
                        <a:rPr lang="en-CA" sz="1700" u="sng">
                          <a:effectLst/>
                        </a:rPr>
                        <a:t>Declines</a:t>
                      </a:r>
                      <a:r>
                        <a:rPr lang="en-CA" sz="1700">
                          <a:effectLst/>
                        </a:rPr>
                        <a:t> (Dell’Apa et al.  2023)</a:t>
                      </a:r>
                    </a:p>
                    <a:p>
                      <a:pPr marR="20320"/>
                      <a:r>
                        <a:rPr lang="en-CA" sz="1700">
                          <a:effectLst/>
                        </a:rPr>
                        <a:t> </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0320" algn="ctr"/>
                      <a:r>
                        <a:rPr lang="en-CA" sz="1700">
                          <a:effectLst/>
                        </a:rPr>
                        <a:t>-20%</a:t>
                      </a:r>
                    </a:p>
                    <a:p>
                      <a:pPr marR="20320" algn="ctr"/>
                      <a:r>
                        <a:rPr lang="en-CA" sz="1700">
                          <a:effectLst/>
                        </a:rPr>
                        <a:t>‘K_Mod’</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R="20320" algn="ctr"/>
                      <a:r>
                        <a:rPr lang="en-CA" sz="1700">
                          <a:effectLst/>
                        </a:rPr>
                        <a:t>-40%</a:t>
                      </a:r>
                    </a:p>
                    <a:p>
                      <a:pPr marR="20320" algn="ctr"/>
                      <a:r>
                        <a:rPr lang="en-CA" sz="1700">
                          <a:effectLst/>
                        </a:rPr>
                        <a:t>‘K_Ext’</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292649950"/>
                  </a:ext>
                </a:extLst>
              </a:tr>
              <a:tr h="641600">
                <a:tc>
                  <a:txBody>
                    <a:bodyPr/>
                    <a:lstStyle/>
                    <a:p>
                      <a:r>
                        <a:rPr lang="en-CA" sz="1700" dirty="0">
                          <a:effectLst/>
                        </a:rPr>
                        <a:t>Mean recruitment strength </a:t>
                      </a:r>
                    </a:p>
                    <a:p>
                      <a:r>
                        <a:rPr lang="en-CA" sz="1700" dirty="0">
                          <a:effectLst/>
                        </a:rPr>
                        <a:t>(juvenile survival, carrying capacity) </a:t>
                      </a:r>
                      <a:endParaRPr lang="en-CA"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1590">
                        <a:spcAft>
                          <a:spcPts val="600"/>
                        </a:spcAft>
                      </a:pPr>
                      <a:r>
                        <a:rPr lang="en-CA" sz="1700">
                          <a:effectLst/>
                        </a:rPr>
                        <a:t>Mean recruitment  </a:t>
                      </a:r>
                    </a:p>
                    <a:p>
                      <a:pPr marR="20320"/>
                      <a:r>
                        <a:rPr lang="en-CA" sz="1700" u="sng">
                          <a:effectLst/>
                        </a:rPr>
                        <a:t>Declines</a:t>
                      </a:r>
                      <a:endParaRPr lang="en-CA" sz="1700">
                        <a:effectLst/>
                      </a:endParaRPr>
                    </a:p>
                    <a:p>
                      <a:pPr marR="20320"/>
                      <a:r>
                        <a:rPr lang="en-CA" sz="1700" u="none" strike="noStrike">
                          <a:effectLst/>
                        </a:rPr>
                        <a:t> </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0320" algn="ctr"/>
                      <a:r>
                        <a:rPr lang="en-CA" sz="1700">
                          <a:effectLst/>
                        </a:rPr>
                        <a:t>-25%</a:t>
                      </a:r>
                    </a:p>
                    <a:p>
                      <a:pPr marR="20320" algn="ctr"/>
                      <a:r>
                        <a:rPr lang="en-CA" sz="1700">
                          <a:effectLst/>
                        </a:rPr>
                        <a:t>‘Rec_Mod’</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R="20320" algn="ctr"/>
                      <a:r>
                        <a:rPr lang="en-CA" sz="1700">
                          <a:effectLst/>
                        </a:rPr>
                        <a:t>-50%</a:t>
                      </a:r>
                    </a:p>
                    <a:p>
                      <a:pPr marR="20320" algn="ctr"/>
                      <a:r>
                        <a:rPr lang="en-CA" sz="1700">
                          <a:effectLst/>
                        </a:rPr>
                        <a:t>‘Rec_Ext’</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383336886"/>
                  </a:ext>
                </a:extLst>
              </a:tr>
              <a:tr h="641600">
                <a:tc>
                  <a:txBody>
                    <a:bodyPr/>
                    <a:lstStyle/>
                    <a:p>
                      <a:r>
                        <a:rPr lang="en-CA" sz="1700" dirty="0">
                          <a:effectLst/>
                        </a:rPr>
                        <a:t>Survival </a:t>
                      </a:r>
                    </a:p>
                    <a:p>
                      <a:r>
                        <a:rPr lang="en-CA" sz="1700" dirty="0">
                          <a:effectLst/>
                        </a:rPr>
                        <a:t>(juvenile and adult). </a:t>
                      </a:r>
                      <a:endParaRPr lang="en-CA"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1590">
                        <a:spcAft>
                          <a:spcPts val="600"/>
                        </a:spcAft>
                      </a:pPr>
                      <a:r>
                        <a:rPr lang="en-CA" sz="1700" dirty="0">
                          <a:effectLst/>
                        </a:rPr>
                        <a:t>Instantaneous natural mortality rate M </a:t>
                      </a:r>
                    </a:p>
                    <a:p>
                      <a:pPr marR="20320"/>
                      <a:r>
                        <a:rPr lang="en-CA" sz="1700" u="sng" dirty="0">
                          <a:effectLst/>
                        </a:rPr>
                        <a:t>Increases</a:t>
                      </a:r>
                      <a:endParaRPr lang="en-CA" sz="1700" dirty="0">
                        <a:effectLst/>
                      </a:endParaRPr>
                    </a:p>
                    <a:p>
                      <a:pPr marR="20320"/>
                      <a:r>
                        <a:rPr lang="en-CA" sz="1700" u="none" strike="noStrike" dirty="0">
                          <a:effectLst/>
                        </a:rPr>
                        <a:t> </a:t>
                      </a:r>
                      <a:endParaRPr lang="en-CA"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0320" algn="ctr"/>
                      <a:r>
                        <a:rPr lang="en-CA" sz="1700">
                          <a:effectLst/>
                        </a:rPr>
                        <a:t>25%</a:t>
                      </a:r>
                    </a:p>
                    <a:p>
                      <a:pPr marR="20320" algn="ctr"/>
                      <a:r>
                        <a:rPr lang="en-CA" sz="1700">
                          <a:effectLst/>
                        </a:rPr>
                        <a:t>‘M_Mod’</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R="20320" algn="ctr"/>
                      <a:r>
                        <a:rPr lang="en-CA" sz="1700">
                          <a:effectLst/>
                        </a:rPr>
                        <a:t>50%</a:t>
                      </a:r>
                    </a:p>
                    <a:p>
                      <a:pPr marR="20320" algn="ctr"/>
                      <a:r>
                        <a:rPr lang="en-CA" sz="1700">
                          <a:effectLst/>
                        </a:rPr>
                        <a:t>‘M_Ext’</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2168256"/>
                  </a:ext>
                </a:extLst>
              </a:tr>
              <a:tr h="641600">
                <a:tc>
                  <a:txBody>
                    <a:bodyPr/>
                    <a:lstStyle/>
                    <a:p>
                      <a:r>
                        <a:rPr lang="en-CA" sz="1700">
                          <a:effectLst/>
                        </a:rPr>
                        <a:t>Condition factor</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1590">
                        <a:spcAft>
                          <a:spcPts val="600"/>
                        </a:spcAft>
                      </a:pPr>
                      <a:r>
                        <a:rPr lang="en-CA" sz="1700">
                          <a:effectLst/>
                        </a:rPr>
                        <a:t>Weight-at-length </a:t>
                      </a:r>
                    </a:p>
                    <a:p>
                      <a:pPr marR="20320"/>
                      <a:r>
                        <a:rPr lang="en-CA" sz="1700" u="sng">
                          <a:effectLst/>
                        </a:rPr>
                        <a:t>Declines</a:t>
                      </a:r>
                      <a:endParaRPr lang="en-CA" sz="1700">
                        <a:effectLst/>
                      </a:endParaRPr>
                    </a:p>
                    <a:p>
                      <a:pPr marR="20320"/>
                      <a:r>
                        <a:rPr lang="en-CA" sz="1700" u="none" strike="noStrike">
                          <a:effectLst/>
                        </a:rPr>
                        <a:t> </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0320" algn="ctr"/>
                      <a:r>
                        <a:rPr lang="en-CA" sz="1700">
                          <a:effectLst/>
                        </a:rPr>
                        <a:t>-10%</a:t>
                      </a:r>
                    </a:p>
                    <a:p>
                      <a:pPr marR="20320" algn="ctr"/>
                      <a:r>
                        <a:rPr lang="en-CA" sz="1700">
                          <a:effectLst/>
                        </a:rPr>
                        <a:t>‘CF_Mod’</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R="20320" algn="ctr"/>
                      <a:r>
                        <a:rPr lang="en-CA" sz="1700">
                          <a:effectLst/>
                        </a:rPr>
                        <a:t>-20%</a:t>
                      </a:r>
                    </a:p>
                    <a:p>
                      <a:pPr marR="20320" algn="ctr"/>
                      <a:r>
                        <a:rPr lang="en-CA" sz="1700">
                          <a:effectLst/>
                        </a:rPr>
                        <a:t>‘CF_Ext’</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77262634"/>
                  </a:ext>
                </a:extLst>
              </a:tr>
              <a:tr h="176993">
                <a:tc>
                  <a:txBody>
                    <a:bodyPr/>
                    <a:lstStyle/>
                    <a:p>
                      <a:r>
                        <a:rPr lang="en-CA" sz="1700">
                          <a:effectLst/>
                        </a:rPr>
                        <a:t>Reference run</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21590">
                        <a:spcAft>
                          <a:spcPts val="600"/>
                        </a:spcAft>
                      </a:pPr>
                      <a:r>
                        <a:rPr lang="en-CA" sz="1700">
                          <a:effectLst/>
                        </a:rPr>
                        <a:t>No change in operating model dynamics. </a:t>
                      </a:r>
                      <a:endParaRPr lang="en-CA" sz="1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a:txBody>
                    <a:bodyPr/>
                    <a:lstStyle/>
                    <a:p>
                      <a:pPr marR="20320" algn="ctr"/>
                      <a:r>
                        <a:rPr lang="en-CA" sz="1700" dirty="0">
                          <a:effectLst/>
                        </a:rPr>
                        <a:t>‘Ref’</a:t>
                      </a:r>
                      <a:endParaRPr lang="en-CA"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CA"/>
                    </a:p>
                  </a:txBody>
                  <a:tcPr/>
                </a:tc>
                <a:extLst>
                  <a:ext uri="{0D108BD9-81ED-4DB2-BD59-A6C34878D82A}">
                    <a16:rowId xmlns:a16="http://schemas.microsoft.com/office/drawing/2014/main" val="4092026404"/>
                  </a:ext>
                </a:extLst>
              </a:tr>
            </a:tbl>
          </a:graphicData>
        </a:graphic>
      </p:graphicFrame>
      <p:sp>
        <p:nvSpPr>
          <p:cNvPr id="7" name="TextBox 6">
            <a:extLst>
              <a:ext uri="{FF2B5EF4-FFF2-40B4-BE49-F238E27FC236}">
                <a16:creationId xmlns:a16="http://schemas.microsoft.com/office/drawing/2014/main" id="{7480E56D-7F0B-659C-2D36-FFC680E3B282}"/>
              </a:ext>
            </a:extLst>
          </p:cNvPr>
          <p:cNvSpPr txBox="1"/>
          <p:nvPr/>
        </p:nvSpPr>
        <p:spPr>
          <a:xfrm>
            <a:off x="4605659" y="6277384"/>
            <a:ext cx="7287151" cy="369332"/>
          </a:xfrm>
          <a:prstGeom prst="rect">
            <a:avLst/>
          </a:prstGeom>
          <a:noFill/>
        </p:spPr>
        <p:txBody>
          <a:bodyPr wrap="square" rtlCol="0">
            <a:spAutoFit/>
          </a:bodyPr>
          <a:lstStyle/>
          <a:p>
            <a:r>
              <a:rPr lang="en-CA" b="1" dirty="0"/>
              <a:t>Percentages represent the total linear change over 30 projected years </a:t>
            </a:r>
          </a:p>
        </p:txBody>
      </p:sp>
    </p:spTree>
    <p:extLst>
      <p:ext uri="{BB962C8B-B14F-4D97-AF65-F5344CB8AC3E}">
        <p14:creationId xmlns:p14="http://schemas.microsoft.com/office/powerpoint/2010/main" val="645378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43762B95-51D0-681C-5CA4-4723ACBE2EFB}"/>
              </a:ext>
            </a:extLst>
          </p:cNvPr>
          <p:cNvSpPr txBox="1"/>
          <p:nvPr/>
        </p:nvSpPr>
        <p:spPr>
          <a:xfrm>
            <a:off x="476481" y="314150"/>
            <a:ext cx="5722013" cy="461665"/>
          </a:xfrm>
          <a:prstGeom prst="rect">
            <a:avLst/>
          </a:prstGeom>
          <a:noFill/>
        </p:spPr>
        <p:txBody>
          <a:bodyPr wrap="square" rtlCol="0">
            <a:spAutoFit/>
          </a:bodyPr>
          <a:lstStyle/>
          <a:p>
            <a:r>
              <a:rPr lang="en-CA" sz="2400" b="1" dirty="0"/>
              <a:t>3. Methods: Management Procedures</a:t>
            </a:r>
          </a:p>
        </p:txBody>
      </p:sp>
      <p:graphicFrame>
        <p:nvGraphicFramePr>
          <p:cNvPr id="4" name="Table 3">
            <a:extLst>
              <a:ext uri="{FF2B5EF4-FFF2-40B4-BE49-F238E27FC236}">
                <a16:creationId xmlns:a16="http://schemas.microsoft.com/office/drawing/2014/main" id="{85DC3336-025F-1228-629F-DC33556AD6B9}"/>
              </a:ext>
            </a:extLst>
          </p:cNvPr>
          <p:cNvGraphicFramePr>
            <a:graphicFrameLocks noGrp="1"/>
          </p:cNvGraphicFramePr>
          <p:nvPr>
            <p:extLst>
              <p:ext uri="{D42A27DB-BD31-4B8C-83A1-F6EECF244321}">
                <p14:modId xmlns:p14="http://schemas.microsoft.com/office/powerpoint/2010/main" val="2458116382"/>
              </p:ext>
            </p:extLst>
          </p:nvPr>
        </p:nvGraphicFramePr>
        <p:xfrm>
          <a:off x="571849" y="936840"/>
          <a:ext cx="11253290" cy="5472606"/>
        </p:xfrm>
        <a:graphic>
          <a:graphicData uri="http://schemas.openxmlformats.org/drawingml/2006/table">
            <a:tbl>
              <a:tblPr firstRow="1" firstCol="1" bandRow="1">
                <a:tableStyleId>{5C22544A-7EE6-4342-B048-85BDC9FD1C3A}</a:tableStyleId>
              </a:tblPr>
              <a:tblGrid>
                <a:gridCol w="1286537">
                  <a:extLst>
                    <a:ext uri="{9D8B030D-6E8A-4147-A177-3AD203B41FA5}">
                      <a16:colId xmlns:a16="http://schemas.microsoft.com/office/drawing/2014/main" val="4181038197"/>
                    </a:ext>
                  </a:extLst>
                </a:gridCol>
                <a:gridCol w="9966753">
                  <a:extLst>
                    <a:ext uri="{9D8B030D-6E8A-4147-A177-3AD203B41FA5}">
                      <a16:colId xmlns:a16="http://schemas.microsoft.com/office/drawing/2014/main" val="2173692508"/>
                    </a:ext>
                  </a:extLst>
                </a:gridCol>
              </a:tblGrid>
              <a:tr h="198527">
                <a:tc>
                  <a:txBody>
                    <a:bodyPr/>
                    <a:lstStyle/>
                    <a:p>
                      <a:pPr algn="just">
                        <a:lnSpc>
                          <a:spcPct val="107000"/>
                        </a:lnSpc>
                        <a:spcAft>
                          <a:spcPts val="800"/>
                        </a:spcAft>
                      </a:pPr>
                      <a:r>
                        <a:rPr lang="en-CA" sz="2000">
                          <a:effectLst/>
                        </a:rPr>
                        <a:t>Code</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tc>
                  <a:txBody>
                    <a:bodyPr/>
                    <a:lstStyle/>
                    <a:p>
                      <a:pPr algn="just">
                        <a:lnSpc>
                          <a:spcPct val="107000"/>
                        </a:lnSpc>
                        <a:spcAft>
                          <a:spcPts val="800"/>
                        </a:spcAft>
                      </a:pPr>
                      <a:r>
                        <a:rPr lang="en-CA" sz="2000">
                          <a:effectLst/>
                        </a:rPr>
                        <a:t>Description</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extLst>
                  <a:ext uri="{0D108BD9-81ED-4DB2-BD59-A6C34878D82A}">
                    <a16:rowId xmlns:a16="http://schemas.microsoft.com/office/drawing/2014/main" val="3983822780"/>
                  </a:ext>
                </a:extLst>
              </a:tr>
              <a:tr h="392420">
                <a:tc>
                  <a:txBody>
                    <a:bodyPr/>
                    <a:lstStyle/>
                    <a:p>
                      <a:pPr algn="just">
                        <a:lnSpc>
                          <a:spcPct val="107000"/>
                        </a:lnSpc>
                        <a:spcAft>
                          <a:spcPts val="800"/>
                        </a:spcAft>
                      </a:pPr>
                      <a:r>
                        <a:rPr lang="en-CA" sz="2000">
                          <a:effectLst/>
                        </a:rPr>
                        <a:t>SzMat</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tc>
                  <a:txBody>
                    <a:bodyPr/>
                    <a:lstStyle/>
                    <a:p>
                      <a:pPr algn="just">
                        <a:lnSpc>
                          <a:spcPct val="107000"/>
                        </a:lnSpc>
                        <a:spcAft>
                          <a:spcPts val="800"/>
                        </a:spcAft>
                      </a:pPr>
                      <a:r>
                        <a:rPr lang="en-CA" sz="2000" dirty="0">
                          <a:effectLst/>
                        </a:rPr>
                        <a:t>Size Limit at Maturity</a:t>
                      </a:r>
                      <a:endParaRPr lang="en-CA" sz="2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extLst>
                  <a:ext uri="{0D108BD9-81ED-4DB2-BD59-A6C34878D82A}">
                    <a16:rowId xmlns:a16="http://schemas.microsoft.com/office/drawing/2014/main" val="2245229851"/>
                  </a:ext>
                </a:extLst>
              </a:tr>
              <a:tr h="593604">
                <a:tc>
                  <a:txBody>
                    <a:bodyPr/>
                    <a:lstStyle/>
                    <a:p>
                      <a:pPr algn="just">
                        <a:lnSpc>
                          <a:spcPct val="107000"/>
                        </a:lnSpc>
                        <a:spcAft>
                          <a:spcPts val="800"/>
                        </a:spcAft>
                      </a:pPr>
                      <a:r>
                        <a:rPr lang="en-CA" sz="2000">
                          <a:effectLst/>
                        </a:rPr>
                        <a:t>ITC</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tc>
                  <a:txBody>
                    <a:bodyPr/>
                    <a:lstStyle/>
                    <a:p>
                      <a:pPr algn="just">
                        <a:lnSpc>
                          <a:spcPct val="107000"/>
                        </a:lnSpc>
                        <a:spcAft>
                          <a:spcPts val="800"/>
                        </a:spcAft>
                      </a:pPr>
                      <a:r>
                        <a:rPr lang="en-CA" sz="2000" dirty="0">
                          <a:effectLst/>
                        </a:rPr>
                        <a:t>Index Target Catch: an MP that makes incremental (up to 10%) changes to TAC to reach an index level at SSBMSY. </a:t>
                      </a:r>
                      <a:endParaRPr lang="en-CA" sz="2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extLst>
                  <a:ext uri="{0D108BD9-81ED-4DB2-BD59-A6C34878D82A}">
                    <a16:rowId xmlns:a16="http://schemas.microsoft.com/office/drawing/2014/main" val="1389052772"/>
                  </a:ext>
                </a:extLst>
              </a:tr>
              <a:tr h="392420">
                <a:tc>
                  <a:txBody>
                    <a:bodyPr/>
                    <a:lstStyle/>
                    <a:p>
                      <a:pPr algn="just">
                        <a:lnSpc>
                          <a:spcPct val="107000"/>
                        </a:lnSpc>
                        <a:spcAft>
                          <a:spcPts val="800"/>
                        </a:spcAft>
                      </a:pPr>
                      <a:r>
                        <a:rPr lang="en-CA" sz="2000">
                          <a:effectLst/>
                        </a:rPr>
                        <a:t>ITE</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tc>
                  <a:txBody>
                    <a:bodyPr/>
                    <a:lstStyle/>
                    <a:p>
                      <a:pPr algn="just">
                        <a:lnSpc>
                          <a:spcPct val="107000"/>
                        </a:lnSpc>
                        <a:spcAft>
                          <a:spcPts val="800"/>
                        </a:spcAft>
                      </a:pPr>
                      <a:r>
                        <a:rPr lang="en-CA" sz="2000">
                          <a:effectLst/>
                        </a:rPr>
                        <a:t>Index Target Effort: as ITC but makes incremental changes to the total allowable effort (TAE). </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extLst>
                  <a:ext uri="{0D108BD9-81ED-4DB2-BD59-A6C34878D82A}">
                    <a16:rowId xmlns:a16="http://schemas.microsoft.com/office/drawing/2014/main" val="1407978231"/>
                  </a:ext>
                </a:extLst>
              </a:tr>
              <a:tr h="593604">
                <a:tc>
                  <a:txBody>
                    <a:bodyPr/>
                    <a:lstStyle/>
                    <a:p>
                      <a:pPr algn="just">
                        <a:lnSpc>
                          <a:spcPct val="107000"/>
                        </a:lnSpc>
                        <a:spcAft>
                          <a:spcPts val="800"/>
                        </a:spcAft>
                      </a:pPr>
                      <a:r>
                        <a:rPr lang="en-CA" sz="2000">
                          <a:effectLst/>
                        </a:rPr>
                        <a:t>IRC</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tc>
                  <a:txBody>
                    <a:bodyPr/>
                    <a:lstStyle/>
                    <a:p>
                      <a:pPr algn="just">
                        <a:lnSpc>
                          <a:spcPct val="107000"/>
                        </a:lnSpc>
                        <a:spcAft>
                          <a:spcPts val="800"/>
                        </a:spcAft>
                      </a:pPr>
                      <a:r>
                        <a:rPr lang="en-CA" sz="2000" dirty="0">
                          <a:effectLst/>
                        </a:rPr>
                        <a:t>Index Ratio Catch: an MP that aims to fish at a constant (UMSY) rate of fishing. TAC changes are up to a 10%.  </a:t>
                      </a:r>
                      <a:endParaRPr lang="en-CA" sz="2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extLst>
                  <a:ext uri="{0D108BD9-81ED-4DB2-BD59-A6C34878D82A}">
                    <a16:rowId xmlns:a16="http://schemas.microsoft.com/office/drawing/2014/main" val="3376196807"/>
                  </a:ext>
                </a:extLst>
              </a:tr>
              <a:tr h="449651">
                <a:tc>
                  <a:txBody>
                    <a:bodyPr/>
                    <a:lstStyle/>
                    <a:p>
                      <a:pPr algn="just">
                        <a:lnSpc>
                          <a:spcPct val="107000"/>
                        </a:lnSpc>
                        <a:spcAft>
                          <a:spcPts val="800"/>
                        </a:spcAft>
                      </a:pPr>
                      <a:r>
                        <a:rPr lang="en-CA" sz="2000">
                          <a:effectLst/>
                        </a:rPr>
                        <a:t>IRE</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tc>
                  <a:txBody>
                    <a:bodyPr/>
                    <a:lstStyle/>
                    <a:p>
                      <a:pPr algn="just">
                        <a:lnSpc>
                          <a:spcPct val="107000"/>
                        </a:lnSpc>
                        <a:spcAft>
                          <a:spcPts val="800"/>
                        </a:spcAft>
                      </a:pPr>
                      <a:r>
                        <a:rPr lang="en-CA" sz="2000" dirty="0">
                          <a:effectLst/>
                        </a:rPr>
                        <a:t>Index Ratio Effort: as IRC but adjusting TAE. </a:t>
                      </a:r>
                      <a:endParaRPr lang="en-CA" sz="2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extLst>
                  <a:ext uri="{0D108BD9-81ED-4DB2-BD59-A6C34878D82A}">
                    <a16:rowId xmlns:a16="http://schemas.microsoft.com/office/drawing/2014/main" val="2364608652"/>
                  </a:ext>
                </a:extLst>
              </a:tr>
              <a:tr h="593604">
                <a:tc>
                  <a:txBody>
                    <a:bodyPr/>
                    <a:lstStyle/>
                    <a:p>
                      <a:pPr algn="just">
                        <a:lnSpc>
                          <a:spcPct val="107000"/>
                        </a:lnSpc>
                        <a:spcAft>
                          <a:spcPts val="800"/>
                        </a:spcAft>
                      </a:pPr>
                      <a:r>
                        <a:rPr lang="en-CA" sz="2000">
                          <a:effectLst/>
                        </a:rPr>
                        <a:t>SP_MSY</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tc>
                  <a:txBody>
                    <a:bodyPr/>
                    <a:lstStyle/>
                    <a:p>
                      <a:pPr algn="just">
                        <a:lnSpc>
                          <a:spcPct val="107000"/>
                        </a:lnSpc>
                        <a:spcAft>
                          <a:spcPts val="800"/>
                        </a:spcAft>
                      </a:pPr>
                      <a:r>
                        <a:rPr lang="en-CA" sz="2000">
                          <a:effectLst/>
                        </a:rPr>
                        <a:t>Surplus production – MSY: A state-space surplus production stock assessment model is fitted to simulated catch and index data and provides TAC advice that is current estimated vulnerable biomass multiplied by estimated UMSY.  </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extLst>
                  <a:ext uri="{0D108BD9-81ED-4DB2-BD59-A6C34878D82A}">
                    <a16:rowId xmlns:a16="http://schemas.microsoft.com/office/drawing/2014/main" val="2156207357"/>
                  </a:ext>
                </a:extLst>
              </a:tr>
              <a:tr h="690966">
                <a:tc>
                  <a:txBody>
                    <a:bodyPr/>
                    <a:lstStyle/>
                    <a:p>
                      <a:pPr algn="just">
                        <a:lnSpc>
                          <a:spcPct val="107000"/>
                        </a:lnSpc>
                        <a:spcAft>
                          <a:spcPts val="800"/>
                        </a:spcAft>
                      </a:pPr>
                      <a:r>
                        <a:rPr lang="en-CA" sz="2000">
                          <a:effectLst/>
                        </a:rPr>
                        <a:t>SP_4010</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tc>
                  <a:txBody>
                    <a:bodyPr/>
                    <a:lstStyle/>
                    <a:p>
                      <a:pPr algn="just">
                        <a:lnSpc>
                          <a:spcPct val="107000"/>
                        </a:lnSpc>
                        <a:spcAft>
                          <a:spcPts val="800"/>
                        </a:spcAft>
                      </a:pPr>
                      <a:r>
                        <a:rPr lang="en-CA" sz="2000" dirty="0">
                          <a:effectLst/>
                        </a:rPr>
                        <a:t>Surplus production – 40:10 harvest control rule: As SP_MSY but includes a ‘40:10’ harvest control rule</a:t>
                      </a:r>
                      <a:endParaRPr lang="en-CA" sz="2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extLst>
                  <a:ext uri="{0D108BD9-81ED-4DB2-BD59-A6C34878D82A}">
                    <a16:rowId xmlns:a16="http://schemas.microsoft.com/office/drawing/2014/main" val="3728230364"/>
                  </a:ext>
                </a:extLst>
              </a:tr>
              <a:tr h="995973">
                <a:tc>
                  <a:txBody>
                    <a:bodyPr/>
                    <a:lstStyle/>
                    <a:p>
                      <a:pPr algn="just">
                        <a:lnSpc>
                          <a:spcPct val="107000"/>
                        </a:lnSpc>
                        <a:spcAft>
                          <a:spcPts val="800"/>
                        </a:spcAft>
                      </a:pPr>
                      <a:r>
                        <a:rPr lang="en-CA" sz="2000">
                          <a:effectLst/>
                        </a:rPr>
                        <a:t>SpC</a:t>
                      </a:r>
                      <a:endParaRPr lang="en-CA" sz="200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tc>
                  <a:txBody>
                    <a:bodyPr/>
                    <a:lstStyle/>
                    <a:p>
                      <a:pPr algn="just">
                        <a:lnSpc>
                          <a:spcPct val="107000"/>
                        </a:lnSpc>
                        <a:spcAft>
                          <a:spcPts val="800"/>
                        </a:spcAft>
                      </a:pPr>
                      <a:r>
                        <a:rPr lang="en-CA" sz="2000" dirty="0">
                          <a:effectLst/>
                        </a:rPr>
                        <a:t>Spatial closure: effort is restricted for half of the available habitat. When index levels are above SSBMSY levels all habitat is open to fishing. As index levels decline below SSBMSY levels, there is a linear decline in access to half of the habitat. </a:t>
                      </a:r>
                      <a:endParaRPr lang="en-CA" sz="2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6413" marR="66413" marT="0" marB="0"/>
                </a:tc>
                <a:extLst>
                  <a:ext uri="{0D108BD9-81ED-4DB2-BD59-A6C34878D82A}">
                    <a16:rowId xmlns:a16="http://schemas.microsoft.com/office/drawing/2014/main" val="4225522197"/>
                  </a:ext>
                </a:extLst>
              </a:tr>
            </a:tbl>
          </a:graphicData>
        </a:graphic>
      </p:graphicFrame>
    </p:spTree>
    <p:extLst>
      <p:ext uri="{BB962C8B-B14F-4D97-AF65-F5344CB8AC3E}">
        <p14:creationId xmlns:p14="http://schemas.microsoft.com/office/powerpoint/2010/main" val="2013984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E2B73-4213-F285-0D4B-E175D5599BC0}"/>
              </a:ext>
            </a:extLst>
          </p:cNvPr>
          <p:cNvSpPr txBox="1"/>
          <p:nvPr/>
        </p:nvSpPr>
        <p:spPr>
          <a:xfrm>
            <a:off x="308530" y="225509"/>
            <a:ext cx="5722013" cy="461665"/>
          </a:xfrm>
          <a:prstGeom prst="rect">
            <a:avLst/>
          </a:prstGeom>
          <a:noFill/>
        </p:spPr>
        <p:txBody>
          <a:bodyPr wrap="square" rtlCol="0">
            <a:spAutoFit/>
          </a:bodyPr>
          <a:lstStyle/>
          <a:p>
            <a:r>
              <a:rPr lang="en-CA" sz="2400" b="1" dirty="0"/>
              <a:t>4. Results</a:t>
            </a:r>
          </a:p>
        </p:txBody>
      </p:sp>
      <p:pic>
        <p:nvPicPr>
          <p:cNvPr id="6" name="Picture 5">
            <a:extLst>
              <a:ext uri="{FF2B5EF4-FFF2-40B4-BE49-F238E27FC236}">
                <a16:creationId xmlns:a16="http://schemas.microsoft.com/office/drawing/2014/main" id="{F3503DC0-F7FA-80DF-E931-8EBEBD7C7DD3}"/>
              </a:ext>
            </a:extLst>
          </p:cNvPr>
          <p:cNvPicPr>
            <a:picLocks noChangeAspect="1"/>
          </p:cNvPicPr>
          <p:nvPr/>
        </p:nvPicPr>
        <p:blipFill rotWithShape="1">
          <a:blip r:embed="rId2">
            <a:extLst>
              <a:ext uri="{28A0092B-C50C-407E-A947-70E740481C1C}">
                <a14:useLocalDpi xmlns:a14="http://schemas.microsoft.com/office/drawing/2010/main" val="0"/>
              </a:ext>
            </a:extLst>
          </a:blip>
          <a:srcRect b="27315"/>
          <a:stretch/>
        </p:blipFill>
        <p:spPr>
          <a:xfrm>
            <a:off x="2141053" y="153438"/>
            <a:ext cx="10050947" cy="5844398"/>
          </a:xfrm>
          <a:prstGeom prst="rect">
            <a:avLst/>
          </a:prstGeom>
        </p:spPr>
      </p:pic>
      <p:pic>
        <p:nvPicPr>
          <p:cNvPr id="7" name="Picture 6">
            <a:extLst>
              <a:ext uri="{FF2B5EF4-FFF2-40B4-BE49-F238E27FC236}">
                <a16:creationId xmlns:a16="http://schemas.microsoft.com/office/drawing/2014/main" id="{40147DE3-8AE9-28B0-2BAC-AC0E8BE13128}"/>
              </a:ext>
            </a:extLst>
          </p:cNvPr>
          <p:cNvPicPr>
            <a:picLocks noChangeAspect="1"/>
          </p:cNvPicPr>
          <p:nvPr/>
        </p:nvPicPr>
        <p:blipFill rotWithShape="1">
          <a:blip r:embed="rId3">
            <a:extLst>
              <a:ext uri="{28A0092B-C50C-407E-A947-70E740481C1C}">
                <a14:useLocalDpi xmlns:a14="http://schemas.microsoft.com/office/drawing/2010/main" val="0"/>
              </a:ext>
            </a:extLst>
          </a:blip>
          <a:srcRect t="89567"/>
          <a:stretch/>
        </p:blipFill>
        <p:spPr>
          <a:xfrm>
            <a:off x="2141053" y="5890222"/>
            <a:ext cx="10050946" cy="848112"/>
          </a:xfrm>
          <a:prstGeom prst="rect">
            <a:avLst/>
          </a:prstGeom>
        </p:spPr>
      </p:pic>
      <p:sp>
        <p:nvSpPr>
          <p:cNvPr id="8" name="TextBox 7">
            <a:extLst>
              <a:ext uri="{FF2B5EF4-FFF2-40B4-BE49-F238E27FC236}">
                <a16:creationId xmlns:a16="http://schemas.microsoft.com/office/drawing/2014/main" id="{15960932-45EF-9704-4D83-F925566A6222}"/>
              </a:ext>
            </a:extLst>
          </p:cNvPr>
          <p:cNvSpPr txBox="1"/>
          <p:nvPr/>
        </p:nvSpPr>
        <p:spPr>
          <a:xfrm rot="16200000">
            <a:off x="-103256" y="3155507"/>
            <a:ext cx="4576665" cy="369332"/>
          </a:xfrm>
          <a:prstGeom prst="rect">
            <a:avLst/>
          </a:prstGeom>
          <a:solidFill>
            <a:schemeClr val="bg1"/>
          </a:solidFill>
        </p:spPr>
        <p:txBody>
          <a:bodyPr wrap="square" rtlCol="0">
            <a:spAutoFit/>
          </a:bodyPr>
          <a:lstStyle/>
          <a:p>
            <a:r>
              <a:rPr lang="en-CA" dirty="0"/>
              <a:t>Catch (projection year 50) / last historical year</a:t>
            </a:r>
          </a:p>
        </p:txBody>
      </p:sp>
    </p:spTree>
    <p:extLst>
      <p:ext uri="{BB962C8B-B14F-4D97-AF65-F5344CB8AC3E}">
        <p14:creationId xmlns:p14="http://schemas.microsoft.com/office/powerpoint/2010/main" val="3260425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E2B73-4213-F285-0D4B-E175D5599BC0}"/>
              </a:ext>
            </a:extLst>
          </p:cNvPr>
          <p:cNvSpPr txBox="1"/>
          <p:nvPr/>
        </p:nvSpPr>
        <p:spPr>
          <a:xfrm>
            <a:off x="308530" y="225509"/>
            <a:ext cx="5722013" cy="461665"/>
          </a:xfrm>
          <a:prstGeom prst="rect">
            <a:avLst/>
          </a:prstGeom>
          <a:noFill/>
        </p:spPr>
        <p:txBody>
          <a:bodyPr wrap="square" rtlCol="0">
            <a:spAutoFit/>
          </a:bodyPr>
          <a:lstStyle/>
          <a:p>
            <a:r>
              <a:rPr lang="en-CA" sz="2400" b="1" dirty="0"/>
              <a:t>4. Results</a:t>
            </a:r>
          </a:p>
        </p:txBody>
      </p:sp>
      <p:pic>
        <p:nvPicPr>
          <p:cNvPr id="6" name="Picture 5">
            <a:extLst>
              <a:ext uri="{FF2B5EF4-FFF2-40B4-BE49-F238E27FC236}">
                <a16:creationId xmlns:a16="http://schemas.microsoft.com/office/drawing/2014/main" id="{F3503DC0-F7FA-80DF-E931-8EBEBD7C7DD3}"/>
              </a:ext>
            </a:extLst>
          </p:cNvPr>
          <p:cNvPicPr>
            <a:picLocks noChangeAspect="1"/>
          </p:cNvPicPr>
          <p:nvPr/>
        </p:nvPicPr>
        <p:blipFill rotWithShape="1">
          <a:blip r:embed="rId2">
            <a:extLst>
              <a:ext uri="{28A0092B-C50C-407E-A947-70E740481C1C}">
                <a14:useLocalDpi xmlns:a14="http://schemas.microsoft.com/office/drawing/2010/main" val="0"/>
              </a:ext>
            </a:extLst>
          </a:blip>
          <a:srcRect b="27315"/>
          <a:stretch/>
        </p:blipFill>
        <p:spPr>
          <a:xfrm>
            <a:off x="2141053" y="153438"/>
            <a:ext cx="10050947" cy="5844398"/>
          </a:xfrm>
          <a:prstGeom prst="rect">
            <a:avLst/>
          </a:prstGeom>
        </p:spPr>
      </p:pic>
      <p:pic>
        <p:nvPicPr>
          <p:cNvPr id="7" name="Picture 6">
            <a:extLst>
              <a:ext uri="{FF2B5EF4-FFF2-40B4-BE49-F238E27FC236}">
                <a16:creationId xmlns:a16="http://schemas.microsoft.com/office/drawing/2014/main" id="{40147DE3-8AE9-28B0-2BAC-AC0E8BE13128}"/>
              </a:ext>
            </a:extLst>
          </p:cNvPr>
          <p:cNvPicPr>
            <a:picLocks noChangeAspect="1"/>
          </p:cNvPicPr>
          <p:nvPr/>
        </p:nvPicPr>
        <p:blipFill rotWithShape="1">
          <a:blip r:embed="rId3">
            <a:extLst>
              <a:ext uri="{28A0092B-C50C-407E-A947-70E740481C1C}">
                <a14:useLocalDpi xmlns:a14="http://schemas.microsoft.com/office/drawing/2010/main" val="0"/>
              </a:ext>
            </a:extLst>
          </a:blip>
          <a:srcRect t="89567"/>
          <a:stretch/>
        </p:blipFill>
        <p:spPr>
          <a:xfrm>
            <a:off x="2141053" y="5890222"/>
            <a:ext cx="10050946" cy="848112"/>
          </a:xfrm>
          <a:prstGeom prst="rect">
            <a:avLst/>
          </a:prstGeom>
        </p:spPr>
      </p:pic>
      <p:sp>
        <p:nvSpPr>
          <p:cNvPr id="8" name="TextBox 7">
            <a:extLst>
              <a:ext uri="{FF2B5EF4-FFF2-40B4-BE49-F238E27FC236}">
                <a16:creationId xmlns:a16="http://schemas.microsoft.com/office/drawing/2014/main" id="{15960932-45EF-9704-4D83-F925566A6222}"/>
              </a:ext>
            </a:extLst>
          </p:cNvPr>
          <p:cNvSpPr txBox="1"/>
          <p:nvPr/>
        </p:nvSpPr>
        <p:spPr>
          <a:xfrm rot="16200000">
            <a:off x="-103256" y="3155507"/>
            <a:ext cx="4576665" cy="369332"/>
          </a:xfrm>
          <a:prstGeom prst="rect">
            <a:avLst/>
          </a:prstGeom>
          <a:solidFill>
            <a:schemeClr val="bg1"/>
          </a:solidFill>
        </p:spPr>
        <p:txBody>
          <a:bodyPr wrap="square" rtlCol="0">
            <a:spAutoFit/>
          </a:bodyPr>
          <a:lstStyle/>
          <a:p>
            <a:r>
              <a:rPr lang="en-CA" dirty="0"/>
              <a:t>Catch (projection year 50) / last historical year</a:t>
            </a:r>
          </a:p>
        </p:txBody>
      </p:sp>
      <p:sp>
        <p:nvSpPr>
          <p:cNvPr id="3" name="Rectangle 2">
            <a:extLst>
              <a:ext uri="{FF2B5EF4-FFF2-40B4-BE49-F238E27FC236}">
                <a16:creationId xmlns:a16="http://schemas.microsoft.com/office/drawing/2014/main" id="{94AF24E3-D772-5766-C650-012919B5DE78}"/>
              </a:ext>
            </a:extLst>
          </p:cNvPr>
          <p:cNvSpPr/>
          <p:nvPr/>
        </p:nvSpPr>
        <p:spPr>
          <a:xfrm>
            <a:off x="2369744" y="3097763"/>
            <a:ext cx="8999608" cy="3534727"/>
          </a:xfrm>
          <a:prstGeom prst="rect">
            <a:avLst/>
          </a:prstGeom>
          <a:noFill/>
          <a:ln w="28575">
            <a:solidFill>
              <a:srgbClr val="7030A0">
                <a:alpha val="78039"/>
              </a:srgb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C99E6CF1-0F07-21AA-200D-784FCE1C28BC}"/>
              </a:ext>
            </a:extLst>
          </p:cNvPr>
          <p:cNvSpPr txBox="1"/>
          <p:nvPr/>
        </p:nvSpPr>
        <p:spPr>
          <a:xfrm>
            <a:off x="195943" y="1101012"/>
            <a:ext cx="1880118" cy="3139321"/>
          </a:xfrm>
          <a:prstGeom prst="rect">
            <a:avLst/>
          </a:prstGeom>
          <a:noFill/>
        </p:spPr>
        <p:txBody>
          <a:bodyPr wrap="square" rtlCol="0">
            <a:spAutoFit/>
          </a:bodyPr>
          <a:lstStyle/>
          <a:p>
            <a:r>
              <a:rPr lang="en-CA" dirty="0">
                <a:solidFill>
                  <a:srgbClr val="7030A0"/>
                </a:solidFill>
              </a:rPr>
              <a:t>Tests with 50% declines in survival (M) and mean recruitment (Rec) were substantially tougher tests than declining condition factor (CF) and somatic growth rate (K)</a:t>
            </a:r>
          </a:p>
        </p:txBody>
      </p:sp>
    </p:spTree>
    <p:extLst>
      <p:ext uri="{BB962C8B-B14F-4D97-AF65-F5344CB8AC3E}">
        <p14:creationId xmlns:p14="http://schemas.microsoft.com/office/powerpoint/2010/main" val="794217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E2B73-4213-F285-0D4B-E175D5599BC0}"/>
              </a:ext>
            </a:extLst>
          </p:cNvPr>
          <p:cNvSpPr txBox="1"/>
          <p:nvPr/>
        </p:nvSpPr>
        <p:spPr>
          <a:xfrm>
            <a:off x="308530" y="225509"/>
            <a:ext cx="5722013" cy="461665"/>
          </a:xfrm>
          <a:prstGeom prst="rect">
            <a:avLst/>
          </a:prstGeom>
          <a:noFill/>
        </p:spPr>
        <p:txBody>
          <a:bodyPr wrap="square" rtlCol="0">
            <a:spAutoFit/>
          </a:bodyPr>
          <a:lstStyle/>
          <a:p>
            <a:r>
              <a:rPr lang="en-CA" sz="2400" b="1" dirty="0"/>
              <a:t>4. Results</a:t>
            </a:r>
          </a:p>
        </p:txBody>
      </p:sp>
      <p:pic>
        <p:nvPicPr>
          <p:cNvPr id="6" name="Picture 5">
            <a:extLst>
              <a:ext uri="{FF2B5EF4-FFF2-40B4-BE49-F238E27FC236}">
                <a16:creationId xmlns:a16="http://schemas.microsoft.com/office/drawing/2014/main" id="{F3503DC0-F7FA-80DF-E931-8EBEBD7C7DD3}"/>
              </a:ext>
            </a:extLst>
          </p:cNvPr>
          <p:cNvPicPr>
            <a:picLocks noChangeAspect="1"/>
          </p:cNvPicPr>
          <p:nvPr/>
        </p:nvPicPr>
        <p:blipFill rotWithShape="1">
          <a:blip r:embed="rId2">
            <a:extLst>
              <a:ext uri="{28A0092B-C50C-407E-A947-70E740481C1C}">
                <a14:useLocalDpi xmlns:a14="http://schemas.microsoft.com/office/drawing/2010/main" val="0"/>
              </a:ext>
            </a:extLst>
          </a:blip>
          <a:srcRect b="27315"/>
          <a:stretch/>
        </p:blipFill>
        <p:spPr>
          <a:xfrm>
            <a:off x="2141053" y="153438"/>
            <a:ext cx="10050947" cy="5844398"/>
          </a:xfrm>
          <a:prstGeom prst="rect">
            <a:avLst/>
          </a:prstGeom>
        </p:spPr>
      </p:pic>
      <p:pic>
        <p:nvPicPr>
          <p:cNvPr id="7" name="Picture 6">
            <a:extLst>
              <a:ext uri="{FF2B5EF4-FFF2-40B4-BE49-F238E27FC236}">
                <a16:creationId xmlns:a16="http://schemas.microsoft.com/office/drawing/2014/main" id="{40147DE3-8AE9-28B0-2BAC-AC0E8BE13128}"/>
              </a:ext>
            </a:extLst>
          </p:cNvPr>
          <p:cNvPicPr>
            <a:picLocks noChangeAspect="1"/>
          </p:cNvPicPr>
          <p:nvPr/>
        </p:nvPicPr>
        <p:blipFill rotWithShape="1">
          <a:blip r:embed="rId3">
            <a:extLst>
              <a:ext uri="{28A0092B-C50C-407E-A947-70E740481C1C}">
                <a14:useLocalDpi xmlns:a14="http://schemas.microsoft.com/office/drawing/2010/main" val="0"/>
              </a:ext>
            </a:extLst>
          </a:blip>
          <a:srcRect t="89567"/>
          <a:stretch/>
        </p:blipFill>
        <p:spPr>
          <a:xfrm>
            <a:off x="2141053" y="5890222"/>
            <a:ext cx="10050946" cy="848112"/>
          </a:xfrm>
          <a:prstGeom prst="rect">
            <a:avLst/>
          </a:prstGeom>
        </p:spPr>
      </p:pic>
      <p:sp>
        <p:nvSpPr>
          <p:cNvPr id="8" name="TextBox 7">
            <a:extLst>
              <a:ext uri="{FF2B5EF4-FFF2-40B4-BE49-F238E27FC236}">
                <a16:creationId xmlns:a16="http://schemas.microsoft.com/office/drawing/2014/main" id="{15960932-45EF-9704-4D83-F925566A6222}"/>
              </a:ext>
            </a:extLst>
          </p:cNvPr>
          <p:cNvSpPr txBox="1"/>
          <p:nvPr/>
        </p:nvSpPr>
        <p:spPr>
          <a:xfrm rot="16200000">
            <a:off x="-103256" y="3155507"/>
            <a:ext cx="4576665" cy="369332"/>
          </a:xfrm>
          <a:prstGeom prst="rect">
            <a:avLst/>
          </a:prstGeom>
          <a:solidFill>
            <a:schemeClr val="bg1"/>
          </a:solidFill>
        </p:spPr>
        <p:txBody>
          <a:bodyPr wrap="square" rtlCol="0">
            <a:spAutoFit/>
          </a:bodyPr>
          <a:lstStyle/>
          <a:p>
            <a:r>
              <a:rPr lang="en-CA" dirty="0"/>
              <a:t>Catch (projection year 50) / last historical year</a:t>
            </a:r>
          </a:p>
        </p:txBody>
      </p:sp>
      <p:sp>
        <p:nvSpPr>
          <p:cNvPr id="3" name="Rectangle 2">
            <a:extLst>
              <a:ext uri="{FF2B5EF4-FFF2-40B4-BE49-F238E27FC236}">
                <a16:creationId xmlns:a16="http://schemas.microsoft.com/office/drawing/2014/main" id="{94AF24E3-D772-5766-C650-012919B5DE78}"/>
              </a:ext>
            </a:extLst>
          </p:cNvPr>
          <p:cNvSpPr/>
          <p:nvPr/>
        </p:nvSpPr>
        <p:spPr>
          <a:xfrm>
            <a:off x="3363686" y="499188"/>
            <a:ext cx="369333" cy="6036906"/>
          </a:xfrm>
          <a:prstGeom prst="rect">
            <a:avLst/>
          </a:prstGeom>
          <a:noFill/>
          <a:ln w="28575">
            <a:solidFill>
              <a:srgbClr val="7030A0">
                <a:alpha val="78039"/>
              </a:srgb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a:extLst>
              <a:ext uri="{FF2B5EF4-FFF2-40B4-BE49-F238E27FC236}">
                <a16:creationId xmlns:a16="http://schemas.microsoft.com/office/drawing/2014/main" id="{57D3DC06-4F5A-4401-8F8A-8ACDC5B5FAF6}"/>
              </a:ext>
            </a:extLst>
          </p:cNvPr>
          <p:cNvSpPr/>
          <p:nvPr/>
        </p:nvSpPr>
        <p:spPr>
          <a:xfrm>
            <a:off x="6268617" y="499188"/>
            <a:ext cx="369333" cy="6036906"/>
          </a:xfrm>
          <a:prstGeom prst="rect">
            <a:avLst/>
          </a:prstGeom>
          <a:noFill/>
          <a:ln w="28575">
            <a:solidFill>
              <a:srgbClr val="7030A0">
                <a:alpha val="78039"/>
              </a:srgb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1B6A5210-5442-D2BB-0DE6-6323AE3A8966}"/>
              </a:ext>
            </a:extLst>
          </p:cNvPr>
          <p:cNvSpPr/>
          <p:nvPr/>
        </p:nvSpPr>
        <p:spPr>
          <a:xfrm>
            <a:off x="9137780" y="499188"/>
            <a:ext cx="369333" cy="6036906"/>
          </a:xfrm>
          <a:prstGeom prst="rect">
            <a:avLst/>
          </a:prstGeom>
          <a:noFill/>
          <a:ln w="28575">
            <a:solidFill>
              <a:srgbClr val="7030A0">
                <a:alpha val="78039"/>
              </a:srgb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C99E6CF1-0F07-21AA-200D-784FCE1C28BC}"/>
              </a:ext>
            </a:extLst>
          </p:cNvPr>
          <p:cNvSpPr txBox="1"/>
          <p:nvPr/>
        </p:nvSpPr>
        <p:spPr>
          <a:xfrm>
            <a:off x="270588" y="1101012"/>
            <a:ext cx="1729822" cy="1477328"/>
          </a:xfrm>
          <a:prstGeom prst="rect">
            <a:avLst/>
          </a:prstGeom>
          <a:noFill/>
        </p:spPr>
        <p:txBody>
          <a:bodyPr wrap="square" rtlCol="0">
            <a:spAutoFit/>
          </a:bodyPr>
          <a:lstStyle/>
          <a:p>
            <a:r>
              <a:rPr lang="en-CA" dirty="0">
                <a:solidFill>
                  <a:srgbClr val="7030A0"/>
                </a:solidFill>
              </a:rPr>
              <a:t>Index based MPs setting TAC advice (‘ITC’) amongst the least robust</a:t>
            </a:r>
          </a:p>
        </p:txBody>
      </p:sp>
    </p:spTree>
    <p:extLst>
      <p:ext uri="{BB962C8B-B14F-4D97-AF65-F5344CB8AC3E}">
        <p14:creationId xmlns:p14="http://schemas.microsoft.com/office/powerpoint/2010/main" val="22726230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915</TotalTime>
  <Words>1010</Words>
  <Application>Microsoft Office PowerPoint</Application>
  <PresentationFormat>Widescreen</PresentationFormat>
  <Paragraphs>160</Paragraphs>
  <Slides>15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Developing the Climate Test: Robustness Trials for Climate-Ready Management Procedures</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Preliminary Roadmap for MSE Development</dc:title>
  <dc:creator>Thomas Carruthers</dc:creator>
  <cp:lastModifiedBy>Thomas Carruthers</cp:lastModifiedBy>
  <cp:revision>22</cp:revision>
  <dcterms:created xsi:type="dcterms:W3CDTF">2024-06-02T23:45:36Z</dcterms:created>
  <dcterms:modified xsi:type="dcterms:W3CDTF">2024-06-03T15:04:41Z</dcterms:modified>
</cp:coreProperties>
</file>

<file path=docProps/thumbnail.jpeg>
</file>